
<file path=[Content_Types].xml><?xml version="1.0" encoding="utf-8"?>
<Types xmlns="http://schemas.openxmlformats.org/package/2006/content-types">
  <Default Extension="fntdata" ContentType="application/x-fontdata"/>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18"/>
  </p:notesMasterIdLst>
  <p:sldIdLst>
    <p:sldId id="256" r:id="rId2"/>
    <p:sldId id="257" r:id="rId3"/>
    <p:sldId id="307" r:id="rId4"/>
    <p:sldId id="258" r:id="rId5"/>
    <p:sldId id="306" r:id="rId6"/>
    <p:sldId id="259" r:id="rId7"/>
    <p:sldId id="308" r:id="rId8"/>
    <p:sldId id="260" r:id="rId9"/>
    <p:sldId id="261" r:id="rId10"/>
    <p:sldId id="309" r:id="rId11"/>
    <p:sldId id="312" r:id="rId12"/>
    <p:sldId id="310" r:id="rId13"/>
    <p:sldId id="311" r:id="rId14"/>
    <p:sldId id="313" r:id="rId15"/>
    <p:sldId id="314" r:id="rId16"/>
    <p:sldId id="315" r:id="rId17"/>
  </p:sldIdLst>
  <p:sldSz cx="9144000" cy="5143500" type="screen16x9"/>
  <p:notesSz cx="6858000" cy="9144000"/>
  <p:embeddedFontLst>
    <p:embeddedFont>
      <p:font typeface="Microsoft YaHei" panose="020B0503020204020204" pitchFamily="34" charset="-122"/>
      <p:regular r:id="rId19"/>
      <p:bold r:id="rId20"/>
    </p:embeddedFont>
    <p:embeddedFont>
      <p:font typeface="Audiowide" panose="020B0604020202020204" charset="0"/>
      <p:regular r:id="rId21"/>
    </p:embeddedFont>
    <p:embeddedFont>
      <p:font typeface="Bebas Neue" panose="020B0604020202020204" charset="0"/>
      <p:regular r:id="rId22"/>
    </p:embeddedFont>
    <p:embeddedFont>
      <p:font typeface="Helvetica" panose="020B0604020202020204" pitchFamily="34" charset="0"/>
      <p:regular r:id="rId23"/>
      <p:bold r:id="rId24"/>
      <p:italic r:id="rId25"/>
      <p:boldItalic r:id="rId26"/>
    </p:embeddedFont>
    <p:embeddedFont>
      <p:font typeface="Red Hat Text" panose="020B0604020202020204" charset="0"/>
      <p:regular r:id="rId27"/>
      <p:bold r:id="rId28"/>
      <p:italic r:id="rId29"/>
      <p:boldItalic r:id="rId30"/>
    </p:embeddedFont>
    <p:embeddedFont>
      <p:font typeface="Roboto Condensed Light" panose="02000000000000000000" pitchFamily="2" charset="0"/>
      <p:regular r:id="rId31"/>
      <p:italic r:id="rId32"/>
    </p:embeddedFont>
    <p:embeddedFont>
      <p:font typeface="宋体" panose="02010600030101010101" pitchFamily="2" charset="-122"/>
      <p:regular r:id="rId33"/>
    </p:embeddedFont>
    <p:embeddedFont>
      <p:font typeface="幼圆" panose="02010509060101010101" pitchFamily="49" charset="-122"/>
      <p:regular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4CAB"/>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A4927A7-C8AF-46BA-AB57-1A73C90A2DD9}">
  <a:tblStyle styleId="{FA4927A7-C8AF-46BA-AB57-1A73C90A2DD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autoAdjust="0"/>
    <p:restoredTop sz="94711" autoAdjust="0"/>
  </p:normalViewPr>
  <p:slideViewPr>
    <p:cSldViewPr snapToGrid="0">
      <p:cViewPr>
        <p:scale>
          <a:sx n="115" d="100"/>
          <a:sy n="115" d="100"/>
        </p:scale>
        <p:origin x="42" y="402"/>
      </p:cViewPr>
      <p:guideLst/>
    </p:cSldViewPr>
  </p:slideViewPr>
  <p:outlineViewPr>
    <p:cViewPr>
      <p:scale>
        <a:sx n="33" d="100"/>
        <a:sy n="33" d="100"/>
      </p:scale>
      <p:origin x="0" y="-3255"/>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21" Type="http://schemas.openxmlformats.org/officeDocument/2006/relationships/font" Target="fonts/font3.fntdata"/><Relationship Id="rId34" Type="http://schemas.openxmlformats.org/officeDocument/2006/relationships/font" Target="fonts/font1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3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chain.link/education-hub/cross-chain-bridge-vulnerabilities"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certik.medium.com/qubit-bridge-collapse-exploited-to-the-tune-of-80-million-a7ab9068e1a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28c0204154_0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28c0204154_0_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2a5f6adf8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2a5f6adf8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12a5f6adf80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12a5f6adf80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1163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a4f1edb18_1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a4f1edb18_1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2a5f6adf8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2a5f6adf8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12a5f6adf80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12a5f6adf80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06337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a4f1edb18_1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a4f1edb18_1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5869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a4f1edb18_1_5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a4f1edb18_1_5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49503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2a4f1edb18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2a4f1edb18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12a4f1edb18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12a4f1edb18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hlinkClick r:id="rId3"/>
              </a:rPr>
              <a:t>7 Cross-Chain Bridge Vulnerabilities Explained | </a:t>
            </a:r>
            <a:r>
              <a:rPr lang="en-US" dirty="0" err="1">
                <a:hlinkClick r:id="rId3"/>
              </a:rPr>
              <a:t>Chainlink</a:t>
            </a:r>
            <a:endParaRPr lang="en-US" dirty="0"/>
          </a:p>
          <a:p>
            <a:pPr marL="0" lvl="0" indent="0" algn="l" rtl="0">
              <a:spcBef>
                <a:spcPts val="0"/>
              </a:spcBef>
              <a:spcAft>
                <a:spcPts val="0"/>
              </a:spcAft>
              <a:buNone/>
            </a:pPr>
            <a:r>
              <a:rPr lang="en-US" dirty="0">
                <a:hlinkClick r:id="rId4"/>
              </a:rPr>
              <a:t>Qubit Bridge Collapse Exploited to the Tune of $80 Million | by </a:t>
            </a:r>
            <a:r>
              <a:rPr lang="en-US" dirty="0" err="1">
                <a:hlinkClick r:id="rId4"/>
              </a:rPr>
              <a:t>CertiK</a:t>
            </a:r>
            <a:r>
              <a:rPr lang="en-US" dirty="0">
                <a:hlinkClick r:id="rId4"/>
              </a:rPr>
              <a:t> | Medium</a:t>
            </a:r>
            <a:endParaRPr dirty="0"/>
          </a:p>
        </p:txBody>
      </p:sp>
    </p:spTree>
    <p:extLst>
      <p:ext uri="{BB962C8B-B14F-4D97-AF65-F5344CB8AC3E}">
        <p14:creationId xmlns:p14="http://schemas.microsoft.com/office/powerpoint/2010/main" val="7123790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2a4f1edb18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2a4f1edb18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12a4f1edb18_1_2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12a4f1edb18_1_2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50895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a4f1edb1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a4f1edb1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12a4f1edb18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12a4f1edb18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3508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12a4f1edb18_1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12a4f1edb18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12a4f1edb18_1_2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12a4f1edb18_1_2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accent2"/>
            </a:gs>
            <a:gs pos="100000">
              <a:schemeClr val="accent3"/>
            </a:gs>
          </a:gsLst>
          <a:path path="circle">
            <a:fillToRect l="50000" t="50000" r="50000" b="50000"/>
          </a:path>
          <a:tileRect/>
        </a:gra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225" y="709525"/>
            <a:ext cx="5049300" cy="1850400"/>
          </a:xfrm>
          <a:prstGeom prst="rect">
            <a:avLst/>
          </a:prstGeom>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4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123975"/>
            <a:ext cx="2599500" cy="6828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atin typeface="Red Hat Text"/>
                <a:ea typeface="Red Hat Text"/>
                <a:cs typeface="Red Hat Text"/>
                <a:sym typeface="Red Hat Text"/>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006773" y="4294834"/>
            <a:ext cx="848014" cy="1516833"/>
            <a:chOff x="200900" y="2389050"/>
            <a:chExt cx="1072350" cy="1918100"/>
          </a:xfrm>
        </p:grpSpPr>
        <p:sp>
          <p:nvSpPr>
            <p:cNvPr id="13" name="Google Shape;13;p2"/>
            <p:cNvSpPr/>
            <p:nvPr/>
          </p:nvSpPr>
          <p:spPr>
            <a:xfrm>
              <a:off x="251950" y="2821700"/>
              <a:ext cx="975525" cy="1485450"/>
            </a:xfrm>
            <a:custGeom>
              <a:avLst/>
              <a:gdLst/>
              <a:ahLst/>
              <a:cxnLst/>
              <a:rect l="l" t="t" r="r" b="b"/>
              <a:pathLst>
                <a:path w="39021" h="59418" fill="none" extrusionOk="0">
                  <a:moveTo>
                    <a:pt x="77" y="1"/>
                  </a:moveTo>
                  <a:lnTo>
                    <a:pt x="77" y="46386"/>
                  </a:lnTo>
                  <a:lnTo>
                    <a:pt x="96" y="46386"/>
                  </a:lnTo>
                  <a:cubicBezTo>
                    <a:pt x="0" y="49458"/>
                    <a:pt x="1870" y="52529"/>
                    <a:pt x="5763" y="54857"/>
                  </a:cubicBezTo>
                  <a:cubicBezTo>
                    <a:pt x="13319" y="59418"/>
                    <a:pt x="25702" y="59418"/>
                    <a:pt x="33258" y="54857"/>
                  </a:cubicBezTo>
                  <a:cubicBezTo>
                    <a:pt x="37131" y="52529"/>
                    <a:pt x="39020" y="49458"/>
                    <a:pt x="38925" y="46386"/>
                  </a:cubicBezTo>
                  <a:lnTo>
                    <a:pt x="38925" y="46386"/>
                  </a:lnTo>
                  <a:lnTo>
                    <a:pt x="38925" y="43199"/>
                  </a:lnTo>
                  <a:lnTo>
                    <a:pt x="38886" y="77"/>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246700" y="2698650"/>
              <a:ext cx="980775" cy="391650"/>
            </a:xfrm>
            <a:custGeom>
              <a:avLst/>
              <a:gdLst/>
              <a:ahLst/>
              <a:cxnLst/>
              <a:rect l="l" t="t" r="r" b="b"/>
              <a:pathLst>
                <a:path w="39231" h="15666" fill="none" extrusionOk="0">
                  <a:moveTo>
                    <a:pt x="77" y="0"/>
                  </a:moveTo>
                  <a:lnTo>
                    <a:pt x="77" y="3072"/>
                  </a:lnTo>
                  <a:lnTo>
                    <a:pt x="96" y="3072"/>
                  </a:lnTo>
                  <a:cubicBezTo>
                    <a:pt x="0" y="6049"/>
                    <a:pt x="1889" y="9025"/>
                    <a:pt x="5782" y="11277"/>
                  </a:cubicBezTo>
                  <a:cubicBezTo>
                    <a:pt x="13395" y="15665"/>
                    <a:pt x="25835" y="15665"/>
                    <a:pt x="33449" y="11277"/>
                  </a:cubicBezTo>
                  <a:cubicBezTo>
                    <a:pt x="37341" y="9025"/>
                    <a:pt x="39230" y="6049"/>
                    <a:pt x="39135" y="3072"/>
                  </a:cubicBezTo>
                  <a:lnTo>
                    <a:pt x="39154" y="3072"/>
                  </a:lnTo>
                  <a:lnTo>
                    <a:pt x="39154" y="0"/>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200900" y="2389050"/>
              <a:ext cx="1072350" cy="619675"/>
            </a:xfrm>
            <a:custGeom>
              <a:avLst/>
              <a:gdLst/>
              <a:ahLst/>
              <a:cxnLst/>
              <a:rect l="l" t="t" r="r" b="b"/>
              <a:pathLst>
                <a:path w="42894" h="24787" fill="none" extrusionOk="0">
                  <a:moveTo>
                    <a:pt x="35281" y="4409"/>
                  </a:moveTo>
                  <a:cubicBezTo>
                    <a:pt x="27667" y="1"/>
                    <a:pt x="15227" y="1"/>
                    <a:pt x="7614" y="4409"/>
                  </a:cubicBezTo>
                  <a:cubicBezTo>
                    <a:pt x="1" y="8797"/>
                    <a:pt x="1" y="15971"/>
                    <a:pt x="7614" y="20379"/>
                  </a:cubicBezTo>
                  <a:cubicBezTo>
                    <a:pt x="15227" y="24787"/>
                    <a:pt x="27667" y="24767"/>
                    <a:pt x="35281" y="20379"/>
                  </a:cubicBezTo>
                  <a:cubicBezTo>
                    <a:pt x="42894" y="15990"/>
                    <a:pt x="42894" y="8797"/>
                    <a:pt x="35281" y="4409"/>
                  </a:cubicBezTo>
                  <a:close/>
                  <a:moveTo>
                    <a:pt x="33411" y="19005"/>
                  </a:moveTo>
                  <a:cubicBezTo>
                    <a:pt x="26885" y="22630"/>
                    <a:pt x="16200" y="22630"/>
                    <a:pt x="9655" y="19005"/>
                  </a:cubicBezTo>
                  <a:cubicBezTo>
                    <a:pt x="3130" y="15361"/>
                    <a:pt x="3130" y="9408"/>
                    <a:pt x="9655" y="5782"/>
                  </a:cubicBezTo>
                  <a:cubicBezTo>
                    <a:pt x="16200" y="2138"/>
                    <a:pt x="26885" y="2138"/>
                    <a:pt x="33411" y="5782"/>
                  </a:cubicBezTo>
                  <a:cubicBezTo>
                    <a:pt x="39955" y="9408"/>
                    <a:pt x="39955" y="15380"/>
                    <a:pt x="33411" y="19005"/>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442750" y="2564600"/>
              <a:ext cx="606775" cy="239975"/>
            </a:xfrm>
            <a:custGeom>
              <a:avLst/>
              <a:gdLst/>
              <a:ahLst/>
              <a:cxnLst/>
              <a:rect l="l" t="t" r="r" b="b"/>
              <a:pathLst>
                <a:path w="24271" h="9599" fill="none" extrusionOk="0">
                  <a:moveTo>
                    <a:pt x="1" y="5496"/>
                  </a:moveTo>
                  <a:lnTo>
                    <a:pt x="1" y="3931"/>
                  </a:lnTo>
                  <a:lnTo>
                    <a:pt x="1184" y="3931"/>
                  </a:lnTo>
                  <a:cubicBezTo>
                    <a:pt x="1260" y="3683"/>
                    <a:pt x="1336" y="3435"/>
                    <a:pt x="1451" y="3187"/>
                  </a:cubicBezTo>
                  <a:cubicBezTo>
                    <a:pt x="1565" y="2939"/>
                    <a:pt x="1718" y="2691"/>
                    <a:pt x="1890" y="2462"/>
                  </a:cubicBezTo>
                  <a:cubicBezTo>
                    <a:pt x="2061" y="2214"/>
                    <a:pt x="2271" y="1985"/>
                    <a:pt x="2481" y="1775"/>
                  </a:cubicBezTo>
                  <a:cubicBezTo>
                    <a:pt x="2729" y="1546"/>
                    <a:pt x="2996" y="1336"/>
                    <a:pt x="3282" y="1165"/>
                  </a:cubicBezTo>
                  <a:cubicBezTo>
                    <a:pt x="3588" y="974"/>
                    <a:pt x="3931" y="802"/>
                    <a:pt x="4275" y="668"/>
                  </a:cubicBezTo>
                  <a:cubicBezTo>
                    <a:pt x="4675" y="516"/>
                    <a:pt x="5076" y="420"/>
                    <a:pt x="5496" y="344"/>
                  </a:cubicBezTo>
                  <a:cubicBezTo>
                    <a:pt x="5973" y="268"/>
                    <a:pt x="6450" y="230"/>
                    <a:pt x="6946" y="230"/>
                  </a:cubicBezTo>
                  <a:cubicBezTo>
                    <a:pt x="7614" y="210"/>
                    <a:pt x="8301" y="363"/>
                    <a:pt x="8911" y="687"/>
                  </a:cubicBezTo>
                  <a:cubicBezTo>
                    <a:pt x="9445" y="993"/>
                    <a:pt x="9713" y="1355"/>
                    <a:pt x="9713" y="1794"/>
                  </a:cubicBezTo>
                  <a:cubicBezTo>
                    <a:pt x="9713" y="2214"/>
                    <a:pt x="9445" y="2596"/>
                    <a:pt x="8911" y="2901"/>
                  </a:cubicBezTo>
                  <a:cubicBezTo>
                    <a:pt x="8301" y="3206"/>
                    <a:pt x="7614" y="3359"/>
                    <a:pt x="6946" y="3340"/>
                  </a:cubicBezTo>
                  <a:cubicBezTo>
                    <a:pt x="6450" y="3340"/>
                    <a:pt x="5973" y="3263"/>
                    <a:pt x="5515" y="3130"/>
                  </a:cubicBezTo>
                  <a:cubicBezTo>
                    <a:pt x="5152" y="3015"/>
                    <a:pt x="4809" y="2805"/>
                    <a:pt x="4504" y="2538"/>
                  </a:cubicBezTo>
                  <a:cubicBezTo>
                    <a:pt x="4122" y="2901"/>
                    <a:pt x="3893" y="3397"/>
                    <a:pt x="3855" y="3931"/>
                  </a:cubicBezTo>
                  <a:lnTo>
                    <a:pt x="10170" y="3931"/>
                  </a:lnTo>
                  <a:cubicBezTo>
                    <a:pt x="10228" y="3836"/>
                    <a:pt x="10304" y="3702"/>
                    <a:pt x="10419" y="3530"/>
                  </a:cubicBezTo>
                  <a:lnTo>
                    <a:pt x="10915" y="2805"/>
                  </a:lnTo>
                  <a:cubicBezTo>
                    <a:pt x="11029" y="2634"/>
                    <a:pt x="11201" y="2405"/>
                    <a:pt x="11449" y="2119"/>
                  </a:cubicBezTo>
                  <a:cubicBezTo>
                    <a:pt x="11640" y="1870"/>
                    <a:pt x="11869" y="1642"/>
                    <a:pt x="12117" y="1432"/>
                  </a:cubicBezTo>
                  <a:cubicBezTo>
                    <a:pt x="12365" y="1241"/>
                    <a:pt x="12632" y="1050"/>
                    <a:pt x="12899" y="878"/>
                  </a:cubicBezTo>
                  <a:cubicBezTo>
                    <a:pt x="13204" y="687"/>
                    <a:pt x="13548" y="516"/>
                    <a:pt x="13891" y="401"/>
                  </a:cubicBezTo>
                  <a:cubicBezTo>
                    <a:pt x="14292" y="287"/>
                    <a:pt x="14712" y="191"/>
                    <a:pt x="15112" y="134"/>
                  </a:cubicBezTo>
                  <a:cubicBezTo>
                    <a:pt x="15628" y="58"/>
                    <a:pt x="16124" y="20"/>
                    <a:pt x="16639" y="20"/>
                  </a:cubicBezTo>
                  <a:cubicBezTo>
                    <a:pt x="17459" y="1"/>
                    <a:pt x="18261" y="96"/>
                    <a:pt x="19043" y="306"/>
                  </a:cubicBezTo>
                  <a:cubicBezTo>
                    <a:pt x="19730" y="459"/>
                    <a:pt x="20398" y="726"/>
                    <a:pt x="21008" y="1088"/>
                  </a:cubicBezTo>
                  <a:cubicBezTo>
                    <a:pt x="21542" y="1413"/>
                    <a:pt x="22019" y="1832"/>
                    <a:pt x="22420" y="2328"/>
                  </a:cubicBezTo>
                  <a:cubicBezTo>
                    <a:pt x="22783" y="2786"/>
                    <a:pt x="23031" y="3321"/>
                    <a:pt x="23145" y="3912"/>
                  </a:cubicBezTo>
                  <a:lnTo>
                    <a:pt x="24271" y="3912"/>
                  </a:lnTo>
                  <a:lnTo>
                    <a:pt x="24271" y="5496"/>
                  </a:lnTo>
                  <a:lnTo>
                    <a:pt x="23145" y="5496"/>
                  </a:lnTo>
                  <a:cubicBezTo>
                    <a:pt x="23088" y="5763"/>
                    <a:pt x="23012" y="6011"/>
                    <a:pt x="22897" y="6259"/>
                  </a:cubicBezTo>
                  <a:cubicBezTo>
                    <a:pt x="22783" y="6545"/>
                    <a:pt x="22649" y="6812"/>
                    <a:pt x="22496" y="7060"/>
                  </a:cubicBezTo>
                  <a:cubicBezTo>
                    <a:pt x="22325" y="7347"/>
                    <a:pt x="22115" y="7595"/>
                    <a:pt x="21905" y="7843"/>
                  </a:cubicBezTo>
                  <a:cubicBezTo>
                    <a:pt x="21657" y="8091"/>
                    <a:pt x="21390" y="8320"/>
                    <a:pt x="21104" y="8510"/>
                  </a:cubicBezTo>
                  <a:cubicBezTo>
                    <a:pt x="20779" y="8739"/>
                    <a:pt x="20436" y="8911"/>
                    <a:pt x="20092" y="9064"/>
                  </a:cubicBezTo>
                  <a:cubicBezTo>
                    <a:pt x="19692" y="9236"/>
                    <a:pt x="19272" y="9369"/>
                    <a:pt x="18833" y="9445"/>
                  </a:cubicBezTo>
                  <a:cubicBezTo>
                    <a:pt x="18337" y="9522"/>
                    <a:pt x="17841" y="9579"/>
                    <a:pt x="17326" y="9579"/>
                  </a:cubicBezTo>
                  <a:cubicBezTo>
                    <a:pt x="16639" y="9598"/>
                    <a:pt x="15971" y="9445"/>
                    <a:pt x="15360" y="9121"/>
                  </a:cubicBezTo>
                  <a:cubicBezTo>
                    <a:pt x="14826" y="8816"/>
                    <a:pt x="14559" y="8453"/>
                    <a:pt x="14559" y="8014"/>
                  </a:cubicBezTo>
                  <a:cubicBezTo>
                    <a:pt x="14559" y="7595"/>
                    <a:pt x="14826" y="7213"/>
                    <a:pt x="15360" y="6908"/>
                  </a:cubicBezTo>
                  <a:cubicBezTo>
                    <a:pt x="15971" y="6602"/>
                    <a:pt x="16639" y="6431"/>
                    <a:pt x="17326" y="6469"/>
                  </a:cubicBezTo>
                  <a:cubicBezTo>
                    <a:pt x="17803" y="6450"/>
                    <a:pt x="18261" y="6526"/>
                    <a:pt x="18699" y="6660"/>
                  </a:cubicBezTo>
                  <a:cubicBezTo>
                    <a:pt x="19062" y="6774"/>
                    <a:pt x="19405" y="6946"/>
                    <a:pt x="19711" y="7213"/>
                  </a:cubicBezTo>
                  <a:cubicBezTo>
                    <a:pt x="20169" y="6755"/>
                    <a:pt x="20417" y="6125"/>
                    <a:pt x="20436" y="5496"/>
                  </a:cubicBezTo>
                  <a:lnTo>
                    <a:pt x="14120" y="5496"/>
                  </a:lnTo>
                  <a:cubicBezTo>
                    <a:pt x="14063" y="5572"/>
                    <a:pt x="13967" y="5706"/>
                    <a:pt x="13853" y="5877"/>
                  </a:cubicBezTo>
                  <a:cubicBezTo>
                    <a:pt x="13643" y="6202"/>
                    <a:pt x="13471" y="6450"/>
                    <a:pt x="13357" y="6602"/>
                  </a:cubicBezTo>
                  <a:cubicBezTo>
                    <a:pt x="13242" y="6774"/>
                    <a:pt x="13071" y="7003"/>
                    <a:pt x="12823" y="7289"/>
                  </a:cubicBezTo>
                  <a:cubicBezTo>
                    <a:pt x="12632" y="7537"/>
                    <a:pt x="12403" y="7766"/>
                    <a:pt x="12174" y="7957"/>
                  </a:cubicBezTo>
                  <a:cubicBezTo>
                    <a:pt x="11907" y="8167"/>
                    <a:pt x="11640" y="8339"/>
                    <a:pt x="11373" y="8510"/>
                  </a:cubicBezTo>
                  <a:cubicBezTo>
                    <a:pt x="11067" y="8720"/>
                    <a:pt x="10724" y="8873"/>
                    <a:pt x="10380" y="8987"/>
                  </a:cubicBezTo>
                  <a:cubicBezTo>
                    <a:pt x="9980" y="9102"/>
                    <a:pt x="9560" y="9197"/>
                    <a:pt x="9159" y="9274"/>
                  </a:cubicBezTo>
                  <a:cubicBezTo>
                    <a:pt x="8644" y="9350"/>
                    <a:pt x="8129" y="9388"/>
                    <a:pt x="7633" y="9388"/>
                  </a:cubicBezTo>
                  <a:cubicBezTo>
                    <a:pt x="6793" y="9388"/>
                    <a:pt x="5973" y="9293"/>
                    <a:pt x="5171" y="9102"/>
                  </a:cubicBezTo>
                  <a:cubicBezTo>
                    <a:pt x="4465" y="8930"/>
                    <a:pt x="3798" y="8682"/>
                    <a:pt x="3168" y="8320"/>
                  </a:cubicBezTo>
                  <a:cubicBezTo>
                    <a:pt x="2634" y="8014"/>
                    <a:pt x="2157" y="7595"/>
                    <a:pt x="1775" y="7099"/>
                  </a:cubicBezTo>
                  <a:cubicBezTo>
                    <a:pt x="1413" y="6622"/>
                    <a:pt x="1184" y="6068"/>
                    <a:pt x="1088" y="5496"/>
                  </a:cubicBezTo>
                  <a:close/>
                  <a:moveTo>
                    <a:pt x="4103" y="5496"/>
                  </a:moveTo>
                  <a:cubicBezTo>
                    <a:pt x="4294" y="5763"/>
                    <a:pt x="4561" y="5973"/>
                    <a:pt x="4885" y="6068"/>
                  </a:cubicBezTo>
                  <a:cubicBezTo>
                    <a:pt x="5324" y="6221"/>
                    <a:pt x="5782" y="6278"/>
                    <a:pt x="6240" y="6259"/>
                  </a:cubicBezTo>
                  <a:cubicBezTo>
                    <a:pt x="7156" y="6297"/>
                    <a:pt x="8053" y="6030"/>
                    <a:pt x="8797" y="5496"/>
                  </a:cubicBezTo>
                  <a:close/>
                  <a:moveTo>
                    <a:pt x="15475" y="3931"/>
                  </a:moveTo>
                  <a:lnTo>
                    <a:pt x="20073" y="3931"/>
                  </a:lnTo>
                  <a:cubicBezTo>
                    <a:pt x="19711" y="3416"/>
                    <a:pt x="19024" y="3149"/>
                    <a:pt x="18032" y="3149"/>
                  </a:cubicBezTo>
                  <a:cubicBezTo>
                    <a:pt x="17116" y="3111"/>
                    <a:pt x="16219" y="3378"/>
                    <a:pt x="15475" y="3931"/>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1950" y="2878475"/>
              <a:ext cx="976000" cy="314850"/>
            </a:xfrm>
            <a:custGeom>
              <a:avLst/>
              <a:gdLst/>
              <a:ahLst/>
              <a:cxnLst/>
              <a:rect l="l" t="t" r="r" b="b"/>
              <a:pathLst>
                <a:path w="39040" h="12594" fill="none" extrusionOk="0">
                  <a:moveTo>
                    <a:pt x="77" y="1"/>
                  </a:moveTo>
                  <a:lnTo>
                    <a:pt x="96" y="1"/>
                  </a:lnTo>
                  <a:cubicBezTo>
                    <a:pt x="0" y="2958"/>
                    <a:pt x="1870" y="5935"/>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251950" y="2978175"/>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251950" y="307835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1950" y="31790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1950" y="3278700"/>
              <a:ext cx="976000" cy="314375"/>
            </a:xfrm>
            <a:custGeom>
              <a:avLst/>
              <a:gdLst/>
              <a:ahLst/>
              <a:cxnLst/>
              <a:rect l="l" t="t" r="r" b="b"/>
              <a:pathLst>
                <a:path w="39040" h="12575" fill="none" extrusionOk="0">
                  <a:moveTo>
                    <a:pt x="77" y="0"/>
                  </a:moveTo>
                  <a:lnTo>
                    <a:pt x="96" y="0"/>
                  </a:lnTo>
                  <a:cubicBezTo>
                    <a:pt x="0" y="2958"/>
                    <a:pt x="1870" y="5934"/>
                    <a:pt x="5763" y="8186"/>
                  </a:cubicBezTo>
                  <a:cubicBezTo>
                    <a:pt x="13338" y="12574"/>
                    <a:pt x="25721" y="12574"/>
                    <a:pt x="33296" y="8186"/>
                  </a:cubicBezTo>
                  <a:cubicBezTo>
                    <a:pt x="37169" y="5934"/>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51950" y="3378375"/>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77"/>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1950" y="3478550"/>
              <a:ext cx="976000" cy="314850"/>
            </a:xfrm>
            <a:custGeom>
              <a:avLst/>
              <a:gdLst/>
              <a:ahLst/>
              <a:cxnLst/>
              <a:rect l="l" t="t" r="r" b="b"/>
              <a:pathLst>
                <a:path w="39040" h="12594" fill="none" extrusionOk="0">
                  <a:moveTo>
                    <a:pt x="77" y="1"/>
                  </a:moveTo>
                  <a:lnTo>
                    <a:pt x="96" y="1"/>
                  </a:lnTo>
                  <a:cubicBezTo>
                    <a:pt x="0" y="2977"/>
                    <a:pt x="1870" y="5954"/>
                    <a:pt x="5763" y="8205"/>
                  </a:cubicBezTo>
                  <a:cubicBezTo>
                    <a:pt x="13338" y="12594"/>
                    <a:pt x="25721" y="12594"/>
                    <a:pt x="33296" y="8205"/>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51950" y="3578725"/>
              <a:ext cx="976000" cy="314850"/>
            </a:xfrm>
            <a:custGeom>
              <a:avLst/>
              <a:gdLst/>
              <a:ahLst/>
              <a:cxnLst/>
              <a:rect l="l" t="t" r="r" b="b"/>
              <a:pathLst>
                <a:path w="39040" h="12594" fill="none" extrusionOk="0">
                  <a:moveTo>
                    <a:pt x="77" y="1"/>
                  </a:moveTo>
                  <a:lnTo>
                    <a:pt x="96" y="1"/>
                  </a:lnTo>
                  <a:cubicBezTo>
                    <a:pt x="0" y="2958"/>
                    <a:pt x="1870" y="5954"/>
                    <a:pt x="5763" y="8186"/>
                  </a:cubicBezTo>
                  <a:cubicBezTo>
                    <a:pt x="13338" y="12594"/>
                    <a:pt x="25721" y="12594"/>
                    <a:pt x="33296" y="8186"/>
                  </a:cubicBezTo>
                  <a:cubicBezTo>
                    <a:pt x="37169" y="5954"/>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51950" y="3678900"/>
              <a:ext cx="976000" cy="314375"/>
            </a:xfrm>
            <a:custGeom>
              <a:avLst/>
              <a:gdLst/>
              <a:ahLst/>
              <a:cxnLst/>
              <a:rect l="l" t="t" r="r" b="b"/>
              <a:pathLst>
                <a:path w="39040" h="12575" fill="none" extrusionOk="0">
                  <a:moveTo>
                    <a:pt x="77" y="1"/>
                  </a:moveTo>
                  <a:lnTo>
                    <a:pt x="96" y="1"/>
                  </a:lnTo>
                  <a:cubicBezTo>
                    <a:pt x="0" y="2958"/>
                    <a:pt x="1870" y="5935"/>
                    <a:pt x="5763" y="8186"/>
                  </a:cubicBezTo>
                  <a:cubicBezTo>
                    <a:pt x="13338" y="12575"/>
                    <a:pt x="25721" y="12575"/>
                    <a:pt x="33296" y="8186"/>
                  </a:cubicBezTo>
                  <a:cubicBezTo>
                    <a:pt x="37169" y="5935"/>
                    <a:pt x="39039" y="2958"/>
                    <a:pt x="38944" y="1"/>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1950" y="3778600"/>
              <a:ext cx="976000" cy="314850"/>
            </a:xfrm>
            <a:custGeom>
              <a:avLst/>
              <a:gdLst/>
              <a:ahLst/>
              <a:cxnLst/>
              <a:rect l="l" t="t" r="r" b="b"/>
              <a:pathLst>
                <a:path w="39040" h="12594" fill="none" extrusionOk="0">
                  <a:moveTo>
                    <a:pt x="77" y="0"/>
                  </a:moveTo>
                  <a:lnTo>
                    <a:pt x="96" y="0"/>
                  </a:lnTo>
                  <a:cubicBezTo>
                    <a:pt x="0" y="2977"/>
                    <a:pt x="1870" y="5953"/>
                    <a:pt x="5763" y="8205"/>
                  </a:cubicBezTo>
                  <a:cubicBezTo>
                    <a:pt x="13338" y="12593"/>
                    <a:pt x="25721" y="12593"/>
                    <a:pt x="33296" y="8205"/>
                  </a:cubicBezTo>
                  <a:cubicBezTo>
                    <a:pt x="37169" y="5953"/>
                    <a:pt x="39039" y="2977"/>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51950" y="3878775"/>
              <a:ext cx="976000" cy="314850"/>
            </a:xfrm>
            <a:custGeom>
              <a:avLst/>
              <a:gdLst/>
              <a:ahLst/>
              <a:cxnLst/>
              <a:rect l="l" t="t" r="r" b="b"/>
              <a:pathLst>
                <a:path w="39040" h="12594" fill="none" extrusionOk="0">
                  <a:moveTo>
                    <a:pt x="77" y="0"/>
                  </a:moveTo>
                  <a:lnTo>
                    <a:pt x="96" y="0"/>
                  </a:lnTo>
                  <a:cubicBezTo>
                    <a:pt x="0" y="2958"/>
                    <a:pt x="1870" y="5953"/>
                    <a:pt x="5763" y="8205"/>
                  </a:cubicBezTo>
                  <a:cubicBezTo>
                    <a:pt x="13338" y="12593"/>
                    <a:pt x="25721" y="12593"/>
                    <a:pt x="33296" y="8205"/>
                  </a:cubicBezTo>
                  <a:cubicBezTo>
                    <a:pt x="37169" y="5953"/>
                    <a:pt x="39039" y="2958"/>
                    <a:pt x="38944" y="0"/>
                  </a:cubicBez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 name="Google Shape;28;p2"/>
          <p:cNvGrpSpPr/>
          <p:nvPr/>
        </p:nvGrpSpPr>
        <p:grpSpPr>
          <a:xfrm flipH="1">
            <a:off x="7709748" y="418390"/>
            <a:ext cx="1512218" cy="1356435"/>
            <a:chOff x="220675" y="1143125"/>
            <a:chExt cx="3908550" cy="3505000"/>
          </a:xfrm>
        </p:grpSpPr>
        <p:sp>
          <p:nvSpPr>
            <p:cNvPr id="29" name="Google Shape;29;p2"/>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dk2"/>
              </a:solidFill>
              <a:prstDash val="solid"/>
              <a:round/>
              <a:headEnd type="none" w="sm" len="sm"/>
              <a:tailEnd type="none" w="sm" len="sm"/>
            </a:ln>
            <a:effectLst>
              <a:outerShdw blurRad="85725" dist="19050"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8" name="Google Shape;38;p2"/>
          <p:cNvCxnSpPr/>
          <p:nvPr/>
        </p:nvCxnSpPr>
        <p:spPr>
          <a:xfrm rot="10800000">
            <a:off x="7059375" y="-150400"/>
            <a:ext cx="0" cy="64170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39" name="Google Shape;39;p2"/>
          <p:cNvCxnSpPr/>
          <p:nvPr/>
        </p:nvCxnSpPr>
        <p:spPr>
          <a:xfrm rot="-5400000" flipH="1">
            <a:off x="4800938" y="4519275"/>
            <a:ext cx="820200" cy="820200"/>
          </a:xfrm>
          <a:prstGeom prst="bentConnector3">
            <a:avLst>
              <a:gd name="adj1" fmla="val 30429"/>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0">
    <p:bg>
      <p:bgPr>
        <a:gradFill>
          <a:gsLst>
            <a:gs pos="0">
              <a:schemeClr val="accent2"/>
            </a:gs>
            <a:gs pos="100000">
              <a:schemeClr val="accent3"/>
            </a:gs>
          </a:gsLst>
          <a:path path="circle">
            <a:fillToRect l="50000" t="50000" r="50000" b="50000"/>
          </a:path>
          <a:tileRect/>
        </a:gradFill>
        <a:effectLst/>
      </p:bgPr>
    </p:bg>
    <p:spTree>
      <p:nvGrpSpPr>
        <p:cNvPr id="1" name="Shape 311"/>
        <p:cNvGrpSpPr/>
        <p:nvPr/>
      </p:nvGrpSpPr>
      <p:grpSpPr>
        <a:xfrm>
          <a:off x="0" y="0"/>
          <a:ext cx="0" cy="0"/>
          <a:chOff x="0" y="0"/>
          <a:chExt cx="0" cy="0"/>
        </a:xfrm>
      </p:grpSpPr>
      <p:pic>
        <p:nvPicPr>
          <p:cNvPr id="312" name="Google Shape;312;p2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313" name="Google Shape;313;p24"/>
          <p:cNvSpPr txBox="1">
            <a:spLocks noGrp="1"/>
          </p:cNvSpPr>
          <p:nvPr>
            <p:ph type="title"/>
          </p:nvPr>
        </p:nvSpPr>
        <p:spPr>
          <a:xfrm>
            <a:off x="713225" y="539500"/>
            <a:ext cx="7717500" cy="93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314" name="Google Shape;314;p24"/>
          <p:cNvCxnSpPr/>
          <p:nvPr/>
        </p:nvCxnSpPr>
        <p:spPr>
          <a:xfrm rot="10800000">
            <a:off x="8709475" y="-150425"/>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bg>
      <p:bgPr>
        <a:gradFill>
          <a:gsLst>
            <a:gs pos="0">
              <a:schemeClr val="accent2"/>
            </a:gs>
            <a:gs pos="100000">
              <a:schemeClr val="accent3"/>
            </a:gs>
          </a:gsLst>
          <a:path path="circle">
            <a:fillToRect l="50000" t="50000" r="50000" b="50000"/>
          </a:path>
          <a:tileRect/>
        </a:gradFill>
        <a:effectLst/>
      </p:bgPr>
    </p:bg>
    <p:spTree>
      <p:nvGrpSpPr>
        <p:cNvPr id="1" name="Shape 335"/>
        <p:cNvGrpSpPr/>
        <p:nvPr/>
      </p:nvGrpSpPr>
      <p:grpSpPr>
        <a:xfrm>
          <a:off x="0" y="0"/>
          <a:ext cx="0" cy="0"/>
          <a:chOff x="0" y="0"/>
          <a:chExt cx="0" cy="0"/>
        </a:xfrm>
      </p:grpSpPr>
      <p:pic>
        <p:nvPicPr>
          <p:cNvPr id="336" name="Google Shape;336;p27"/>
          <p:cNvPicPr preferRelativeResize="0"/>
          <p:nvPr/>
        </p:nvPicPr>
        <p:blipFill rotWithShape="1">
          <a:blip r:embed="rId2">
            <a:alphaModFix amt="15000"/>
          </a:blip>
          <a:srcRect/>
          <a:stretch/>
        </p:blipFill>
        <p:spPr>
          <a:xfrm>
            <a:off x="0" y="0"/>
            <a:ext cx="9144000" cy="5143500"/>
          </a:xfrm>
          <a:prstGeom prst="rect">
            <a:avLst/>
          </a:prstGeom>
          <a:noFill/>
          <a:ln>
            <a:noFill/>
          </a:ln>
        </p:spPr>
      </p:pic>
      <p:cxnSp>
        <p:nvCxnSpPr>
          <p:cNvPr id="337" name="Google Shape;337;p27"/>
          <p:cNvCxnSpPr/>
          <p:nvPr/>
        </p:nvCxnSpPr>
        <p:spPr>
          <a:xfrm rot="-5400000" flipH="1">
            <a:off x="1025075" y="-13870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338" name="Google Shape;338;p27"/>
          <p:cNvCxnSpPr/>
          <p:nvPr/>
        </p:nvCxnSpPr>
        <p:spPr>
          <a:xfrm>
            <a:off x="553375" y="1514963"/>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cxnSp>
        <p:nvCxnSpPr>
          <p:cNvPr id="339" name="Google Shape;339;p27"/>
          <p:cNvCxnSpPr/>
          <p:nvPr/>
        </p:nvCxnSpPr>
        <p:spPr>
          <a:xfrm rot="-5400000" flipH="1">
            <a:off x="7276700" y="44620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340" name="Google Shape;340;p27"/>
          <p:cNvCxnSpPr/>
          <p:nvPr/>
        </p:nvCxnSpPr>
        <p:spPr>
          <a:xfrm>
            <a:off x="7972325" y="3864213"/>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bg>
      <p:bgPr>
        <a:gradFill>
          <a:gsLst>
            <a:gs pos="0">
              <a:schemeClr val="accent2"/>
            </a:gs>
            <a:gs pos="100000">
              <a:schemeClr val="accent3"/>
            </a:gs>
          </a:gsLst>
          <a:path path="circle">
            <a:fillToRect l="50000" t="50000" r="50000" b="50000"/>
          </a:path>
          <a:tileRect/>
        </a:gradFill>
        <a:effectLst/>
      </p:bgPr>
    </p:bg>
    <p:spTree>
      <p:nvGrpSpPr>
        <p:cNvPr id="1" name="Shape 341"/>
        <p:cNvGrpSpPr/>
        <p:nvPr/>
      </p:nvGrpSpPr>
      <p:grpSpPr>
        <a:xfrm>
          <a:off x="0" y="0"/>
          <a:ext cx="0" cy="0"/>
          <a:chOff x="0" y="0"/>
          <a:chExt cx="0" cy="0"/>
        </a:xfrm>
      </p:grpSpPr>
      <p:pic>
        <p:nvPicPr>
          <p:cNvPr id="342" name="Google Shape;342;p28"/>
          <p:cNvPicPr preferRelativeResize="0"/>
          <p:nvPr/>
        </p:nvPicPr>
        <p:blipFill rotWithShape="1">
          <a:blip r:embed="rId2">
            <a:alphaModFix amt="15000"/>
          </a:blip>
          <a:srcRect/>
          <a:stretch/>
        </p:blipFill>
        <p:spPr>
          <a:xfrm>
            <a:off x="0" y="0"/>
            <a:ext cx="9144000" cy="5143500"/>
          </a:xfrm>
          <a:prstGeom prst="rect">
            <a:avLst/>
          </a:prstGeom>
          <a:noFill/>
          <a:ln>
            <a:noFill/>
          </a:ln>
        </p:spPr>
      </p:pic>
      <p:grpSp>
        <p:nvGrpSpPr>
          <p:cNvPr id="343" name="Google Shape;343;p28"/>
          <p:cNvGrpSpPr/>
          <p:nvPr/>
        </p:nvGrpSpPr>
        <p:grpSpPr>
          <a:xfrm flipH="1">
            <a:off x="6722773" y="-463735"/>
            <a:ext cx="1512218" cy="1356435"/>
            <a:chOff x="220675" y="1143125"/>
            <a:chExt cx="3908550" cy="3505000"/>
          </a:xfrm>
        </p:grpSpPr>
        <p:sp>
          <p:nvSpPr>
            <p:cNvPr id="344" name="Google Shape;344;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28"/>
          <p:cNvCxnSpPr/>
          <p:nvPr/>
        </p:nvCxnSpPr>
        <p:spPr>
          <a:xfrm>
            <a:off x="8793063" y="892700"/>
            <a:ext cx="6183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grpSp>
        <p:nvGrpSpPr>
          <p:cNvPr id="354" name="Google Shape;354;p28"/>
          <p:cNvGrpSpPr/>
          <p:nvPr/>
        </p:nvGrpSpPr>
        <p:grpSpPr>
          <a:xfrm flipH="1">
            <a:off x="6722780" y="1600840"/>
            <a:ext cx="2870439" cy="2574773"/>
            <a:chOff x="220675" y="1143125"/>
            <a:chExt cx="3908550" cy="3505000"/>
          </a:xfrm>
        </p:grpSpPr>
        <p:sp>
          <p:nvSpPr>
            <p:cNvPr id="355" name="Google Shape;355;p28"/>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8"/>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8"/>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8"/>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8"/>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8"/>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8"/>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8"/>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2"/>
              </a:solidFill>
              <a:prstDash val="solid"/>
              <a:round/>
              <a:headEnd type="none" w="sm" len="sm"/>
              <a:tailEnd type="none" w="sm" len="sm"/>
            </a:ln>
            <a:effectLst>
              <a:outerShdw blurRad="85725" dist="19050"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64" name="Google Shape;364;p28"/>
          <p:cNvCxnSpPr/>
          <p:nvPr/>
        </p:nvCxnSpPr>
        <p:spPr>
          <a:xfrm rot="-5400000" flipH="1">
            <a:off x="6649100" y="378837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3"/>
            </a:gs>
          </a:gsLst>
          <a:path path="circle">
            <a:fillToRect l="50000" t="50000" r="50000" b="50000"/>
          </a:path>
          <a:tileRect/>
        </a:gradFill>
        <a:effectLst/>
      </p:bgPr>
    </p:bg>
    <p:spTree>
      <p:nvGrpSpPr>
        <p:cNvPr id="1" name="Shape 40"/>
        <p:cNvGrpSpPr/>
        <p:nvPr/>
      </p:nvGrpSpPr>
      <p:grpSpPr>
        <a:xfrm>
          <a:off x="0" y="0"/>
          <a:ext cx="0" cy="0"/>
          <a:chOff x="0" y="0"/>
          <a:chExt cx="0" cy="0"/>
        </a:xfrm>
      </p:grpSpPr>
      <p:pic>
        <p:nvPicPr>
          <p:cNvPr id="41" name="Google Shape;41;p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42" name="Google Shape;42;p3"/>
          <p:cNvSpPr txBox="1">
            <a:spLocks noGrp="1"/>
          </p:cNvSpPr>
          <p:nvPr>
            <p:ph type="title"/>
          </p:nvPr>
        </p:nvSpPr>
        <p:spPr>
          <a:xfrm>
            <a:off x="4572000" y="1490313"/>
            <a:ext cx="3858900" cy="12105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43" name="Google Shape;43;p3"/>
          <p:cNvSpPr txBox="1">
            <a:spLocks noGrp="1"/>
          </p:cNvSpPr>
          <p:nvPr>
            <p:ph type="title" idx="2" hasCustomPrompt="1"/>
          </p:nvPr>
        </p:nvSpPr>
        <p:spPr>
          <a:xfrm>
            <a:off x="4572000" y="707800"/>
            <a:ext cx="3858900" cy="7824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4" name="Google Shape;44;p3"/>
          <p:cNvSpPr txBox="1">
            <a:spLocks noGrp="1"/>
          </p:cNvSpPr>
          <p:nvPr>
            <p:ph type="subTitle" idx="1"/>
          </p:nvPr>
        </p:nvSpPr>
        <p:spPr>
          <a:xfrm>
            <a:off x="4572000" y="3191600"/>
            <a:ext cx="2271900" cy="62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5" name="Google Shape;45;p3"/>
          <p:cNvGrpSpPr/>
          <p:nvPr/>
        </p:nvGrpSpPr>
        <p:grpSpPr>
          <a:xfrm flipH="1">
            <a:off x="1264485" y="1575870"/>
            <a:ext cx="2271881" cy="2500210"/>
            <a:chOff x="1430525" y="238150"/>
            <a:chExt cx="4755875" cy="5233850"/>
          </a:xfrm>
        </p:grpSpPr>
        <p:sp>
          <p:nvSpPr>
            <p:cNvPr id="46" name="Google Shape;46;p3"/>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1264463" y="1340713"/>
            <a:ext cx="581150" cy="572850"/>
            <a:chOff x="3398275" y="546563"/>
            <a:chExt cx="581150" cy="572850"/>
          </a:xfrm>
        </p:grpSpPr>
        <p:sp>
          <p:nvSpPr>
            <p:cNvPr id="49" name="Google Shape;49;p3"/>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713225" y="539488"/>
            <a:ext cx="1284750" cy="954425"/>
            <a:chOff x="3054400" y="-12"/>
            <a:chExt cx="1284750" cy="954425"/>
          </a:xfrm>
        </p:grpSpPr>
        <p:sp>
          <p:nvSpPr>
            <p:cNvPr id="55" name="Google Shape;55;p3"/>
            <p:cNvSpPr/>
            <p:nvPr/>
          </p:nvSpPr>
          <p:spPr>
            <a:xfrm flipH="1">
              <a:off x="4003350" y="36563"/>
              <a:ext cx="281175" cy="117650"/>
            </a:xfrm>
            <a:custGeom>
              <a:avLst/>
              <a:gdLst/>
              <a:ahLst/>
              <a:cxnLst/>
              <a:rect l="l" t="t" r="r" b="b"/>
              <a:pathLst>
                <a:path w="11247" h="4706" extrusionOk="0">
                  <a:moveTo>
                    <a:pt x="6613" y="748"/>
                  </a:moveTo>
                  <a:cubicBezTo>
                    <a:pt x="7601" y="748"/>
                    <a:pt x="8709" y="1086"/>
                    <a:pt x="9866" y="1753"/>
                  </a:cubicBezTo>
                  <a:cubicBezTo>
                    <a:pt x="9944" y="1798"/>
                    <a:pt x="10021" y="1844"/>
                    <a:pt x="10101" y="1893"/>
                  </a:cubicBezTo>
                  <a:lnTo>
                    <a:pt x="6656" y="3893"/>
                  </a:lnTo>
                  <a:cubicBezTo>
                    <a:pt x="6463" y="3767"/>
                    <a:pt x="6267" y="3645"/>
                    <a:pt x="6067" y="3531"/>
                  </a:cubicBezTo>
                  <a:cubicBezTo>
                    <a:pt x="4893" y="2852"/>
                    <a:pt x="3748" y="2484"/>
                    <a:pt x="2698" y="2430"/>
                  </a:cubicBezTo>
                  <a:lnTo>
                    <a:pt x="4784" y="1218"/>
                  </a:lnTo>
                  <a:cubicBezTo>
                    <a:pt x="5324" y="904"/>
                    <a:pt x="5941" y="748"/>
                    <a:pt x="6613" y="748"/>
                  </a:cubicBezTo>
                  <a:close/>
                  <a:moveTo>
                    <a:pt x="6610" y="0"/>
                  </a:moveTo>
                  <a:cubicBezTo>
                    <a:pt x="5809" y="0"/>
                    <a:pt x="5066" y="190"/>
                    <a:pt x="4409" y="572"/>
                  </a:cubicBezTo>
                  <a:lnTo>
                    <a:pt x="238" y="2996"/>
                  </a:lnTo>
                  <a:cubicBezTo>
                    <a:pt x="60" y="3099"/>
                    <a:pt x="0" y="3327"/>
                    <a:pt x="102" y="3507"/>
                  </a:cubicBezTo>
                  <a:cubicBezTo>
                    <a:pt x="172" y="3625"/>
                    <a:pt x="297" y="3692"/>
                    <a:pt x="425" y="3692"/>
                  </a:cubicBezTo>
                  <a:cubicBezTo>
                    <a:pt x="489" y="3692"/>
                    <a:pt x="554" y="3675"/>
                    <a:pt x="613" y="3640"/>
                  </a:cubicBezTo>
                  <a:lnTo>
                    <a:pt x="617" y="3640"/>
                  </a:lnTo>
                  <a:cubicBezTo>
                    <a:pt x="1156" y="3326"/>
                    <a:pt x="1773" y="3170"/>
                    <a:pt x="2444" y="3170"/>
                  </a:cubicBezTo>
                  <a:cubicBezTo>
                    <a:pt x="3432" y="3170"/>
                    <a:pt x="4539" y="3508"/>
                    <a:pt x="5695" y="4175"/>
                  </a:cubicBezTo>
                  <a:cubicBezTo>
                    <a:pt x="5943" y="4320"/>
                    <a:pt x="6187" y="4475"/>
                    <a:pt x="6429" y="4641"/>
                  </a:cubicBezTo>
                  <a:cubicBezTo>
                    <a:pt x="6492" y="4684"/>
                    <a:pt x="6565" y="4706"/>
                    <a:pt x="6640" y="4706"/>
                  </a:cubicBezTo>
                  <a:cubicBezTo>
                    <a:pt x="6707" y="4706"/>
                    <a:pt x="6771" y="4690"/>
                    <a:pt x="6827" y="4657"/>
                  </a:cubicBezTo>
                  <a:lnTo>
                    <a:pt x="10996" y="2235"/>
                  </a:lnTo>
                  <a:cubicBezTo>
                    <a:pt x="11233" y="2097"/>
                    <a:pt x="11247" y="1760"/>
                    <a:pt x="11020" y="1604"/>
                  </a:cubicBezTo>
                  <a:cubicBezTo>
                    <a:pt x="10765" y="1425"/>
                    <a:pt x="10503" y="1258"/>
                    <a:pt x="10237" y="1105"/>
                  </a:cubicBezTo>
                  <a:cubicBezTo>
                    <a:pt x="8964" y="371"/>
                    <a:pt x="7730" y="0"/>
                    <a:pt x="661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flipH="1">
              <a:off x="3715125" y="-12"/>
              <a:ext cx="362175" cy="154625"/>
            </a:xfrm>
            <a:custGeom>
              <a:avLst/>
              <a:gdLst/>
              <a:ahLst/>
              <a:cxnLst/>
              <a:rect l="l" t="t" r="r" b="b"/>
              <a:pathLst>
                <a:path w="14487" h="6185" extrusionOk="0">
                  <a:moveTo>
                    <a:pt x="7249" y="747"/>
                  </a:moveTo>
                  <a:cubicBezTo>
                    <a:pt x="8564" y="747"/>
                    <a:pt x="10033" y="1194"/>
                    <a:pt x="11565" y="2080"/>
                  </a:cubicBezTo>
                  <a:cubicBezTo>
                    <a:pt x="12204" y="2450"/>
                    <a:pt x="12817" y="2870"/>
                    <a:pt x="13396" y="3334"/>
                  </a:cubicBezTo>
                  <a:lnTo>
                    <a:pt x="9915" y="5356"/>
                  </a:lnTo>
                  <a:cubicBezTo>
                    <a:pt x="9240" y="4799"/>
                    <a:pt x="8521" y="4297"/>
                    <a:pt x="7766" y="3856"/>
                  </a:cubicBezTo>
                  <a:cubicBezTo>
                    <a:pt x="6119" y="2905"/>
                    <a:pt x="4523" y="2424"/>
                    <a:pt x="3075" y="2424"/>
                  </a:cubicBezTo>
                  <a:lnTo>
                    <a:pt x="2993" y="2426"/>
                  </a:lnTo>
                  <a:lnTo>
                    <a:pt x="4794" y="1378"/>
                  </a:lnTo>
                  <a:cubicBezTo>
                    <a:pt x="5520" y="957"/>
                    <a:pt x="6348" y="747"/>
                    <a:pt x="7249" y="747"/>
                  </a:cubicBezTo>
                  <a:close/>
                  <a:moveTo>
                    <a:pt x="7248" y="1"/>
                  </a:moveTo>
                  <a:cubicBezTo>
                    <a:pt x="6218" y="1"/>
                    <a:pt x="5264" y="244"/>
                    <a:pt x="4421" y="734"/>
                  </a:cubicBezTo>
                  <a:lnTo>
                    <a:pt x="249" y="3156"/>
                  </a:lnTo>
                  <a:cubicBezTo>
                    <a:pt x="65" y="3258"/>
                    <a:pt x="1" y="3489"/>
                    <a:pt x="105" y="3671"/>
                  </a:cubicBezTo>
                  <a:cubicBezTo>
                    <a:pt x="175" y="3791"/>
                    <a:pt x="300" y="3857"/>
                    <a:pt x="429" y="3857"/>
                  </a:cubicBezTo>
                  <a:cubicBezTo>
                    <a:pt x="496" y="3857"/>
                    <a:pt x="563" y="3839"/>
                    <a:pt x="625" y="3802"/>
                  </a:cubicBezTo>
                  <a:cubicBezTo>
                    <a:pt x="1350" y="3381"/>
                    <a:pt x="2178" y="3171"/>
                    <a:pt x="3079" y="3171"/>
                  </a:cubicBezTo>
                  <a:cubicBezTo>
                    <a:pt x="4393" y="3171"/>
                    <a:pt x="5862" y="3618"/>
                    <a:pt x="7393" y="4502"/>
                  </a:cubicBezTo>
                  <a:cubicBezTo>
                    <a:pt x="8186" y="4966"/>
                    <a:pt x="8938" y="5498"/>
                    <a:pt x="9638" y="6096"/>
                  </a:cubicBezTo>
                  <a:cubicBezTo>
                    <a:pt x="9704" y="6153"/>
                    <a:pt x="9791" y="6184"/>
                    <a:pt x="9880" y="6184"/>
                  </a:cubicBezTo>
                  <a:cubicBezTo>
                    <a:pt x="9944" y="6184"/>
                    <a:pt x="10008" y="6167"/>
                    <a:pt x="10066" y="6133"/>
                  </a:cubicBezTo>
                  <a:lnTo>
                    <a:pt x="14235" y="3709"/>
                  </a:lnTo>
                  <a:cubicBezTo>
                    <a:pt x="14459" y="3580"/>
                    <a:pt x="14486" y="3267"/>
                    <a:pt x="14291" y="3101"/>
                  </a:cubicBezTo>
                  <a:cubicBezTo>
                    <a:pt x="13516" y="2448"/>
                    <a:pt x="12726" y="1886"/>
                    <a:pt x="11938" y="1431"/>
                  </a:cubicBezTo>
                  <a:cubicBezTo>
                    <a:pt x="10291" y="481"/>
                    <a:pt x="8695" y="1"/>
                    <a:pt x="724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flipH="1">
              <a:off x="3409825" y="5888"/>
              <a:ext cx="380100" cy="128475"/>
            </a:xfrm>
            <a:custGeom>
              <a:avLst/>
              <a:gdLst/>
              <a:ahLst/>
              <a:cxnLst/>
              <a:rect l="l" t="t" r="r" b="b"/>
              <a:pathLst>
                <a:path w="15204" h="5139" extrusionOk="0">
                  <a:moveTo>
                    <a:pt x="8357" y="747"/>
                  </a:moveTo>
                  <a:cubicBezTo>
                    <a:pt x="10094" y="747"/>
                    <a:pt x="12014" y="1285"/>
                    <a:pt x="14016" y="2350"/>
                  </a:cubicBezTo>
                  <a:lnTo>
                    <a:pt x="10597" y="4334"/>
                  </a:lnTo>
                  <a:cubicBezTo>
                    <a:pt x="8344" y="3065"/>
                    <a:pt x="6163" y="2425"/>
                    <a:pt x="4185" y="2425"/>
                  </a:cubicBezTo>
                  <a:cubicBezTo>
                    <a:pt x="3928" y="2425"/>
                    <a:pt x="3677" y="2434"/>
                    <a:pt x="3428" y="2456"/>
                  </a:cubicBezTo>
                  <a:lnTo>
                    <a:pt x="4785" y="1668"/>
                  </a:lnTo>
                  <a:cubicBezTo>
                    <a:pt x="5843" y="1053"/>
                    <a:pt x="7048" y="747"/>
                    <a:pt x="8357" y="747"/>
                  </a:cubicBezTo>
                  <a:close/>
                  <a:moveTo>
                    <a:pt x="8355" y="0"/>
                  </a:moveTo>
                  <a:cubicBezTo>
                    <a:pt x="6917" y="0"/>
                    <a:pt x="5586" y="340"/>
                    <a:pt x="4412" y="1022"/>
                  </a:cubicBezTo>
                  <a:lnTo>
                    <a:pt x="245" y="3444"/>
                  </a:lnTo>
                  <a:cubicBezTo>
                    <a:pt x="243" y="3444"/>
                    <a:pt x="241" y="3446"/>
                    <a:pt x="241" y="3446"/>
                  </a:cubicBezTo>
                  <a:cubicBezTo>
                    <a:pt x="63" y="3551"/>
                    <a:pt x="1" y="3777"/>
                    <a:pt x="105" y="3957"/>
                  </a:cubicBezTo>
                  <a:cubicBezTo>
                    <a:pt x="175" y="4076"/>
                    <a:pt x="300" y="4142"/>
                    <a:pt x="429" y="4142"/>
                  </a:cubicBezTo>
                  <a:cubicBezTo>
                    <a:pt x="492" y="4142"/>
                    <a:pt x="556" y="4126"/>
                    <a:pt x="616" y="4092"/>
                  </a:cubicBezTo>
                  <a:cubicBezTo>
                    <a:pt x="1675" y="3477"/>
                    <a:pt x="2880" y="3172"/>
                    <a:pt x="4190" y="3172"/>
                  </a:cubicBezTo>
                  <a:cubicBezTo>
                    <a:pt x="6089" y="3172"/>
                    <a:pt x="8207" y="3815"/>
                    <a:pt x="10413" y="5087"/>
                  </a:cubicBezTo>
                  <a:cubicBezTo>
                    <a:pt x="10470" y="5120"/>
                    <a:pt x="10532" y="5138"/>
                    <a:pt x="10599" y="5138"/>
                  </a:cubicBezTo>
                  <a:cubicBezTo>
                    <a:pt x="10663" y="5138"/>
                    <a:pt x="10728" y="5120"/>
                    <a:pt x="10786" y="5087"/>
                  </a:cubicBezTo>
                  <a:lnTo>
                    <a:pt x="14957" y="2665"/>
                  </a:lnTo>
                  <a:cubicBezTo>
                    <a:pt x="15203" y="2521"/>
                    <a:pt x="15203" y="2163"/>
                    <a:pt x="14957" y="2019"/>
                  </a:cubicBezTo>
                  <a:cubicBezTo>
                    <a:pt x="12634" y="677"/>
                    <a:pt x="10387" y="0"/>
                    <a:pt x="835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flipH="1">
              <a:off x="3054400" y="55113"/>
              <a:ext cx="481450" cy="899300"/>
            </a:xfrm>
            <a:custGeom>
              <a:avLst/>
              <a:gdLst/>
              <a:ahLst/>
              <a:cxnLst/>
              <a:rect l="l" t="t" r="r" b="b"/>
              <a:pathLst>
                <a:path w="19258" h="35972" extrusionOk="0">
                  <a:moveTo>
                    <a:pt x="4607" y="803"/>
                  </a:moveTo>
                  <a:cubicBezTo>
                    <a:pt x="12302" y="5362"/>
                    <a:pt x="18511" y="16185"/>
                    <a:pt x="18485" y="25054"/>
                  </a:cubicBezTo>
                  <a:cubicBezTo>
                    <a:pt x="18476" y="28455"/>
                    <a:pt x="17557" y="31159"/>
                    <a:pt x="15829" y="32877"/>
                  </a:cubicBezTo>
                  <a:lnTo>
                    <a:pt x="13394" y="34291"/>
                  </a:lnTo>
                  <a:cubicBezTo>
                    <a:pt x="14482" y="32522"/>
                    <a:pt x="15052" y="30204"/>
                    <a:pt x="15059" y="27478"/>
                  </a:cubicBezTo>
                  <a:cubicBezTo>
                    <a:pt x="15086" y="18511"/>
                    <a:pt x="8903" y="7598"/>
                    <a:pt x="1171" y="2803"/>
                  </a:cubicBezTo>
                  <a:lnTo>
                    <a:pt x="4607" y="803"/>
                  </a:lnTo>
                  <a:close/>
                  <a:moveTo>
                    <a:pt x="4607" y="0"/>
                  </a:moveTo>
                  <a:cubicBezTo>
                    <a:pt x="4543" y="0"/>
                    <a:pt x="4479" y="17"/>
                    <a:pt x="4421" y="50"/>
                  </a:cubicBezTo>
                  <a:lnTo>
                    <a:pt x="250" y="2474"/>
                  </a:lnTo>
                  <a:cubicBezTo>
                    <a:pt x="1" y="2616"/>
                    <a:pt x="1" y="2976"/>
                    <a:pt x="250" y="3118"/>
                  </a:cubicBezTo>
                  <a:cubicBezTo>
                    <a:pt x="8028" y="7609"/>
                    <a:pt x="14338" y="18536"/>
                    <a:pt x="14313" y="27476"/>
                  </a:cubicBezTo>
                  <a:cubicBezTo>
                    <a:pt x="14302" y="30901"/>
                    <a:pt x="13372" y="33619"/>
                    <a:pt x="11625" y="35332"/>
                  </a:cubicBezTo>
                  <a:cubicBezTo>
                    <a:pt x="11385" y="35565"/>
                    <a:pt x="11552" y="35972"/>
                    <a:pt x="11885" y="35972"/>
                  </a:cubicBezTo>
                  <a:cubicBezTo>
                    <a:pt x="11951" y="35972"/>
                    <a:pt x="12016" y="35954"/>
                    <a:pt x="12073" y="35921"/>
                  </a:cubicBezTo>
                  <a:lnTo>
                    <a:pt x="16245" y="33499"/>
                  </a:lnTo>
                  <a:cubicBezTo>
                    <a:pt x="16271" y="33483"/>
                    <a:pt x="16296" y="33463"/>
                    <a:pt x="16318" y="33443"/>
                  </a:cubicBezTo>
                  <a:cubicBezTo>
                    <a:pt x="18214" y="31585"/>
                    <a:pt x="19219" y="28684"/>
                    <a:pt x="19230" y="25056"/>
                  </a:cubicBezTo>
                  <a:cubicBezTo>
                    <a:pt x="19257" y="15879"/>
                    <a:pt x="12781" y="4661"/>
                    <a:pt x="4794" y="50"/>
                  </a:cubicBez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flipH="1">
              <a:off x="3158750" y="60663"/>
              <a:ext cx="1180400" cy="893750"/>
            </a:xfrm>
            <a:custGeom>
              <a:avLst/>
              <a:gdLst/>
              <a:ahLst/>
              <a:cxnLst/>
              <a:rect l="l" t="t" r="r" b="b"/>
              <a:pathLst>
                <a:path w="47216" h="35750" extrusionOk="0">
                  <a:moveTo>
                    <a:pt x="13563" y="745"/>
                  </a:moveTo>
                  <a:cubicBezTo>
                    <a:pt x="14881" y="745"/>
                    <a:pt x="16342" y="1193"/>
                    <a:pt x="17867" y="2075"/>
                  </a:cubicBezTo>
                  <a:cubicBezTo>
                    <a:pt x="18662" y="2536"/>
                    <a:pt x="19412" y="3069"/>
                    <a:pt x="20112" y="3666"/>
                  </a:cubicBezTo>
                  <a:cubicBezTo>
                    <a:pt x="20182" y="3726"/>
                    <a:pt x="20267" y="3755"/>
                    <a:pt x="20352" y="3755"/>
                  </a:cubicBezTo>
                  <a:cubicBezTo>
                    <a:pt x="20462" y="3755"/>
                    <a:pt x="20572" y="3705"/>
                    <a:pt x="20647" y="3611"/>
                  </a:cubicBezTo>
                  <a:cubicBezTo>
                    <a:pt x="22005" y="1860"/>
                    <a:pt x="23912" y="977"/>
                    <a:pt x="26141" y="977"/>
                  </a:cubicBezTo>
                  <a:cubicBezTo>
                    <a:pt x="28034" y="977"/>
                    <a:pt x="30161" y="1614"/>
                    <a:pt x="32382" y="2896"/>
                  </a:cubicBezTo>
                  <a:cubicBezTo>
                    <a:pt x="40160" y="7387"/>
                    <a:pt x="46470" y="18314"/>
                    <a:pt x="46445" y="27254"/>
                  </a:cubicBezTo>
                  <a:cubicBezTo>
                    <a:pt x="46436" y="30546"/>
                    <a:pt x="45575" y="33186"/>
                    <a:pt x="43952" y="34908"/>
                  </a:cubicBezTo>
                  <a:lnTo>
                    <a:pt x="1120" y="10180"/>
                  </a:lnTo>
                  <a:cubicBezTo>
                    <a:pt x="871" y="9170"/>
                    <a:pt x="747" y="8193"/>
                    <a:pt x="749" y="7272"/>
                  </a:cubicBezTo>
                  <a:cubicBezTo>
                    <a:pt x="756" y="5067"/>
                    <a:pt x="1488" y="3433"/>
                    <a:pt x="2811" y="2670"/>
                  </a:cubicBezTo>
                  <a:cubicBezTo>
                    <a:pt x="3348" y="2361"/>
                    <a:pt x="3961" y="2208"/>
                    <a:pt x="4628" y="2208"/>
                  </a:cubicBezTo>
                  <a:cubicBezTo>
                    <a:pt x="5617" y="2208"/>
                    <a:pt x="6725" y="2544"/>
                    <a:pt x="7880" y="3211"/>
                  </a:cubicBezTo>
                  <a:cubicBezTo>
                    <a:pt x="8128" y="3356"/>
                    <a:pt x="8372" y="3511"/>
                    <a:pt x="8612" y="3677"/>
                  </a:cubicBezTo>
                  <a:cubicBezTo>
                    <a:pt x="8674" y="3721"/>
                    <a:pt x="8748" y="3744"/>
                    <a:pt x="8823" y="3744"/>
                  </a:cubicBezTo>
                  <a:cubicBezTo>
                    <a:pt x="8855" y="3744"/>
                    <a:pt x="8887" y="3739"/>
                    <a:pt x="8918" y="3731"/>
                  </a:cubicBezTo>
                  <a:cubicBezTo>
                    <a:pt x="9025" y="3704"/>
                    <a:pt x="9112" y="3633"/>
                    <a:pt x="9160" y="3535"/>
                  </a:cubicBezTo>
                  <a:cubicBezTo>
                    <a:pt x="9795" y="2234"/>
                    <a:pt x="10792" y="1346"/>
                    <a:pt x="12044" y="965"/>
                  </a:cubicBezTo>
                  <a:cubicBezTo>
                    <a:pt x="12524" y="818"/>
                    <a:pt x="13032" y="745"/>
                    <a:pt x="13563" y="745"/>
                  </a:cubicBezTo>
                  <a:close/>
                  <a:moveTo>
                    <a:pt x="13555" y="0"/>
                  </a:moveTo>
                  <a:cubicBezTo>
                    <a:pt x="12953" y="0"/>
                    <a:pt x="12374" y="83"/>
                    <a:pt x="11827" y="250"/>
                  </a:cubicBezTo>
                  <a:cubicBezTo>
                    <a:pt x="10497" y="656"/>
                    <a:pt x="9420" y="1544"/>
                    <a:pt x="8688" y="2832"/>
                  </a:cubicBezTo>
                  <a:cubicBezTo>
                    <a:pt x="8546" y="2741"/>
                    <a:pt x="8399" y="2652"/>
                    <a:pt x="8252" y="2565"/>
                  </a:cubicBezTo>
                  <a:cubicBezTo>
                    <a:pt x="6981" y="1832"/>
                    <a:pt x="5748" y="1461"/>
                    <a:pt x="4628" y="1461"/>
                  </a:cubicBezTo>
                  <a:cubicBezTo>
                    <a:pt x="3832" y="1461"/>
                    <a:pt x="3093" y="1649"/>
                    <a:pt x="2438" y="2026"/>
                  </a:cubicBezTo>
                  <a:cubicBezTo>
                    <a:pt x="875" y="2925"/>
                    <a:pt x="10" y="4787"/>
                    <a:pt x="3" y="7269"/>
                  </a:cubicBezTo>
                  <a:cubicBezTo>
                    <a:pt x="1" y="8299"/>
                    <a:pt x="145" y="9392"/>
                    <a:pt x="434" y="10517"/>
                  </a:cubicBezTo>
                  <a:cubicBezTo>
                    <a:pt x="460" y="10613"/>
                    <a:pt x="522" y="10697"/>
                    <a:pt x="609" y="10746"/>
                  </a:cubicBezTo>
                  <a:lnTo>
                    <a:pt x="43830" y="35699"/>
                  </a:lnTo>
                  <a:cubicBezTo>
                    <a:pt x="43888" y="35732"/>
                    <a:pt x="43952" y="35750"/>
                    <a:pt x="44017" y="35750"/>
                  </a:cubicBezTo>
                  <a:cubicBezTo>
                    <a:pt x="44114" y="35750"/>
                    <a:pt x="44207" y="35712"/>
                    <a:pt x="44278" y="35645"/>
                  </a:cubicBezTo>
                  <a:cubicBezTo>
                    <a:pt x="46172" y="33787"/>
                    <a:pt x="47180" y="30886"/>
                    <a:pt x="47191" y="27258"/>
                  </a:cubicBezTo>
                  <a:cubicBezTo>
                    <a:pt x="47216" y="18079"/>
                    <a:pt x="40740" y="6863"/>
                    <a:pt x="32755" y="2252"/>
                  </a:cubicBezTo>
                  <a:cubicBezTo>
                    <a:pt x="30446" y="920"/>
                    <a:pt x="28188" y="260"/>
                    <a:pt x="26155" y="260"/>
                  </a:cubicBezTo>
                  <a:cubicBezTo>
                    <a:pt x="23817" y="260"/>
                    <a:pt x="21777" y="1132"/>
                    <a:pt x="20300" y="2858"/>
                  </a:cubicBezTo>
                  <a:cubicBezTo>
                    <a:pt x="19652" y="2328"/>
                    <a:pt x="18964" y="1850"/>
                    <a:pt x="18240" y="1429"/>
                  </a:cubicBezTo>
                  <a:cubicBezTo>
                    <a:pt x="16598" y="481"/>
                    <a:pt x="15006" y="0"/>
                    <a:pt x="1355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0" name="Google Shape;60;p3"/>
          <p:cNvCxnSpPr/>
          <p:nvPr/>
        </p:nvCxnSpPr>
        <p:spPr>
          <a:xfrm rot="-5400000" flipH="1">
            <a:off x="2981863" y="317975"/>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61" name="Google Shape;61;p3"/>
          <p:cNvCxnSpPr/>
          <p:nvPr/>
        </p:nvCxnSpPr>
        <p:spPr>
          <a:xfrm>
            <a:off x="557050" y="4608575"/>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gradFill>
          <a:gsLst>
            <a:gs pos="0">
              <a:schemeClr val="accent2"/>
            </a:gs>
            <a:gs pos="100000">
              <a:schemeClr val="accent3"/>
            </a:gs>
          </a:gsLst>
          <a:path path="circle">
            <a:fillToRect l="50000" t="50000" r="50000" b="50000"/>
          </a:path>
          <a:tileRect/>
        </a:gradFill>
        <a:effectLst/>
      </p:bgPr>
    </p:bg>
    <p:spTree>
      <p:nvGrpSpPr>
        <p:cNvPr id="1" name="Shape 62"/>
        <p:cNvGrpSpPr/>
        <p:nvPr/>
      </p:nvGrpSpPr>
      <p:grpSpPr>
        <a:xfrm>
          <a:off x="0" y="0"/>
          <a:ext cx="0" cy="0"/>
          <a:chOff x="0" y="0"/>
          <a:chExt cx="0" cy="0"/>
        </a:xfrm>
      </p:grpSpPr>
      <p:pic>
        <p:nvPicPr>
          <p:cNvPr id="63" name="Google Shape;63;p4"/>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64" name="Google Shape;64;p4"/>
          <p:cNvSpPr txBox="1">
            <a:spLocks noGrp="1"/>
          </p:cNvSpPr>
          <p:nvPr>
            <p:ph type="body" idx="1"/>
          </p:nvPr>
        </p:nvSpPr>
        <p:spPr>
          <a:xfrm>
            <a:off x="713225" y="2409875"/>
            <a:ext cx="4160700" cy="18684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00000"/>
              </a:lnSpc>
              <a:spcBef>
                <a:spcPts val="0"/>
              </a:spcBef>
              <a:spcAft>
                <a:spcPts val="0"/>
              </a:spcAft>
              <a:buSzPts val="1400"/>
              <a:buFont typeface="Roboto Condensed Light"/>
              <a:buChar char="○"/>
              <a:defRPr/>
            </a:lvl2pPr>
            <a:lvl3pPr marL="1371600" lvl="2" indent="-317500" rtl="0">
              <a:lnSpc>
                <a:spcPct val="100000"/>
              </a:lnSpc>
              <a:spcBef>
                <a:spcPts val="0"/>
              </a:spcBef>
              <a:spcAft>
                <a:spcPts val="0"/>
              </a:spcAft>
              <a:buSzPts val="1400"/>
              <a:buFont typeface="Roboto Condensed Light"/>
              <a:buChar char="■"/>
              <a:defRPr/>
            </a:lvl3pPr>
            <a:lvl4pPr marL="1828800" lvl="3" indent="-317500" rtl="0">
              <a:lnSpc>
                <a:spcPct val="100000"/>
              </a:lnSpc>
              <a:spcBef>
                <a:spcPts val="0"/>
              </a:spcBef>
              <a:spcAft>
                <a:spcPts val="0"/>
              </a:spcAft>
              <a:buSzPts val="1400"/>
              <a:buFont typeface="Roboto Condensed Light"/>
              <a:buChar char="●"/>
              <a:defRPr/>
            </a:lvl4pPr>
            <a:lvl5pPr marL="2286000" lvl="4" indent="-317500" rtl="0">
              <a:lnSpc>
                <a:spcPct val="100000"/>
              </a:lnSpc>
              <a:spcBef>
                <a:spcPts val="0"/>
              </a:spcBef>
              <a:spcAft>
                <a:spcPts val="0"/>
              </a:spcAft>
              <a:buSzPts val="1400"/>
              <a:buFont typeface="Roboto Condensed Light"/>
              <a:buChar char="○"/>
              <a:defRPr/>
            </a:lvl5pPr>
            <a:lvl6pPr marL="2743200" lvl="5" indent="-317500" rtl="0">
              <a:lnSpc>
                <a:spcPct val="100000"/>
              </a:lnSpc>
              <a:spcBef>
                <a:spcPts val="0"/>
              </a:spcBef>
              <a:spcAft>
                <a:spcPts val="0"/>
              </a:spcAft>
              <a:buSzPts val="1400"/>
              <a:buFont typeface="Roboto Condensed Light"/>
              <a:buChar char="■"/>
              <a:defRPr/>
            </a:lvl6pPr>
            <a:lvl7pPr marL="3200400" lvl="6" indent="-317500" rtl="0">
              <a:lnSpc>
                <a:spcPct val="100000"/>
              </a:lnSpc>
              <a:spcBef>
                <a:spcPts val="0"/>
              </a:spcBef>
              <a:spcAft>
                <a:spcPts val="0"/>
              </a:spcAft>
              <a:buSzPts val="1400"/>
              <a:buFont typeface="Roboto Condensed Light"/>
              <a:buChar char="●"/>
              <a:defRPr/>
            </a:lvl7pPr>
            <a:lvl8pPr marL="3657600" lvl="7" indent="-317500" rtl="0">
              <a:lnSpc>
                <a:spcPct val="100000"/>
              </a:lnSpc>
              <a:spcBef>
                <a:spcPts val="0"/>
              </a:spcBef>
              <a:spcAft>
                <a:spcPts val="0"/>
              </a:spcAft>
              <a:buSzPts val="1400"/>
              <a:buFont typeface="Roboto Condensed Light"/>
              <a:buChar char="○"/>
              <a:defRPr/>
            </a:lvl8pPr>
            <a:lvl9pPr marL="4114800" lvl="8" indent="-317500" rtl="0">
              <a:lnSpc>
                <a:spcPct val="100000"/>
              </a:lnSpc>
              <a:spcBef>
                <a:spcPts val="0"/>
              </a:spcBef>
              <a:spcAft>
                <a:spcPts val="0"/>
              </a:spcAft>
              <a:buSzPts val="1400"/>
              <a:buFont typeface="Roboto Condensed Light"/>
              <a:buChar char="■"/>
              <a:defRPr/>
            </a:lvl9pPr>
          </a:lstStyle>
          <a:p>
            <a:endParaRPr/>
          </a:p>
        </p:txBody>
      </p:sp>
      <p:sp>
        <p:nvSpPr>
          <p:cNvPr id="65" name="Google Shape;65;p4"/>
          <p:cNvSpPr txBox="1">
            <a:spLocks noGrp="1"/>
          </p:cNvSpPr>
          <p:nvPr>
            <p:ph type="title"/>
          </p:nvPr>
        </p:nvSpPr>
        <p:spPr>
          <a:xfrm>
            <a:off x="713225" y="768225"/>
            <a:ext cx="6610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cxnSp>
        <p:nvCxnSpPr>
          <p:cNvPr id="66" name="Google Shape;66;p4"/>
          <p:cNvCxnSpPr/>
          <p:nvPr/>
        </p:nvCxnSpPr>
        <p:spPr>
          <a:xfrm>
            <a:off x="8652200" y="2448625"/>
            <a:ext cx="9792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gradFill>
          <a:gsLst>
            <a:gs pos="0">
              <a:schemeClr val="accent2"/>
            </a:gs>
            <a:gs pos="100000">
              <a:schemeClr val="accent3"/>
            </a:gs>
          </a:gsLst>
          <a:path path="circle">
            <a:fillToRect l="50000" t="50000" r="50000" b="50000"/>
          </a:path>
          <a:tileRect/>
        </a:gradFill>
        <a:effectLst/>
      </p:bgPr>
    </p:bg>
    <p:spTree>
      <p:nvGrpSpPr>
        <p:cNvPr id="1" name="Shape 67"/>
        <p:cNvGrpSpPr/>
        <p:nvPr/>
      </p:nvGrpSpPr>
      <p:grpSpPr>
        <a:xfrm>
          <a:off x="0" y="0"/>
          <a:ext cx="0" cy="0"/>
          <a:chOff x="0" y="0"/>
          <a:chExt cx="0" cy="0"/>
        </a:xfrm>
      </p:grpSpPr>
      <p:pic>
        <p:nvPicPr>
          <p:cNvPr id="68" name="Google Shape;68;p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69" name="Google Shape;69;p5"/>
          <p:cNvSpPr txBox="1">
            <a:spLocks noGrp="1"/>
          </p:cNvSpPr>
          <p:nvPr>
            <p:ph type="title"/>
          </p:nvPr>
        </p:nvSpPr>
        <p:spPr>
          <a:xfrm>
            <a:off x="713250" y="1536250"/>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0" name="Google Shape;70;p5"/>
          <p:cNvSpPr txBox="1">
            <a:spLocks noGrp="1"/>
          </p:cNvSpPr>
          <p:nvPr>
            <p:ph type="title" idx="2"/>
          </p:nvPr>
        </p:nvSpPr>
        <p:spPr>
          <a:xfrm>
            <a:off x="713250" y="3143373"/>
            <a:ext cx="63465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1" name="Google Shape;71;p5"/>
          <p:cNvSpPr txBox="1">
            <a:spLocks noGrp="1"/>
          </p:cNvSpPr>
          <p:nvPr>
            <p:ph type="subTitle" idx="1"/>
          </p:nvPr>
        </p:nvSpPr>
        <p:spPr>
          <a:xfrm>
            <a:off x="713254" y="3472475"/>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2" name="Google Shape;72;p5"/>
          <p:cNvSpPr txBox="1">
            <a:spLocks noGrp="1"/>
          </p:cNvSpPr>
          <p:nvPr>
            <p:ph type="subTitle" idx="3"/>
          </p:nvPr>
        </p:nvSpPr>
        <p:spPr>
          <a:xfrm>
            <a:off x="713250" y="1865350"/>
            <a:ext cx="6346500" cy="83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73" name="Google Shape;73;p5"/>
          <p:cNvSpPr txBox="1">
            <a:spLocks noGrp="1"/>
          </p:cNvSpPr>
          <p:nvPr>
            <p:ph type="title" idx="4"/>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000"/>
              <a:buNone/>
              <a:defRPr>
                <a:solidFill>
                  <a:schemeClr val="dk1"/>
                </a:solidFill>
              </a:defRPr>
            </a:lvl1pPr>
            <a:lvl2pPr lvl="1" rtl="0">
              <a:spcBef>
                <a:spcPts val="0"/>
              </a:spcBef>
              <a:spcAft>
                <a:spcPts val="0"/>
              </a:spcAft>
              <a:buClr>
                <a:schemeClr val="dk1"/>
              </a:buClr>
              <a:buSzPts val="3000"/>
              <a:buNone/>
              <a:defRPr>
                <a:solidFill>
                  <a:schemeClr val="dk1"/>
                </a:solidFill>
              </a:defRPr>
            </a:lvl2pPr>
            <a:lvl3pPr lvl="2" rtl="0">
              <a:spcBef>
                <a:spcPts val="0"/>
              </a:spcBef>
              <a:spcAft>
                <a:spcPts val="0"/>
              </a:spcAft>
              <a:buClr>
                <a:schemeClr val="dk1"/>
              </a:buClr>
              <a:buSzPts val="3000"/>
              <a:buNone/>
              <a:defRPr>
                <a:solidFill>
                  <a:schemeClr val="dk1"/>
                </a:solidFill>
              </a:defRPr>
            </a:lvl3pPr>
            <a:lvl4pPr lvl="3" rtl="0">
              <a:spcBef>
                <a:spcPts val="0"/>
              </a:spcBef>
              <a:spcAft>
                <a:spcPts val="0"/>
              </a:spcAft>
              <a:buClr>
                <a:schemeClr val="dk1"/>
              </a:buClr>
              <a:buSzPts val="3000"/>
              <a:buNone/>
              <a:defRPr>
                <a:solidFill>
                  <a:schemeClr val="dk1"/>
                </a:solidFill>
              </a:defRPr>
            </a:lvl4pPr>
            <a:lvl5pPr lvl="4" rtl="0">
              <a:spcBef>
                <a:spcPts val="0"/>
              </a:spcBef>
              <a:spcAft>
                <a:spcPts val="0"/>
              </a:spcAft>
              <a:buClr>
                <a:schemeClr val="dk1"/>
              </a:buClr>
              <a:buSzPts val="3000"/>
              <a:buNone/>
              <a:defRPr>
                <a:solidFill>
                  <a:schemeClr val="dk1"/>
                </a:solidFill>
              </a:defRPr>
            </a:lvl5pPr>
            <a:lvl6pPr lvl="5" rtl="0">
              <a:spcBef>
                <a:spcPts val="0"/>
              </a:spcBef>
              <a:spcAft>
                <a:spcPts val="0"/>
              </a:spcAft>
              <a:buClr>
                <a:schemeClr val="dk1"/>
              </a:buClr>
              <a:buSzPts val="3000"/>
              <a:buNone/>
              <a:defRPr>
                <a:solidFill>
                  <a:schemeClr val="dk1"/>
                </a:solidFill>
              </a:defRPr>
            </a:lvl6pPr>
            <a:lvl7pPr lvl="6" rtl="0">
              <a:spcBef>
                <a:spcPts val="0"/>
              </a:spcBef>
              <a:spcAft>
                <a:spcPts val="0"/>
              </a:spcAft>
              <a:buClr>
                <a:schemeClr val="dk1"/>
              </a:buClr>
              <a:buSzPts val="3000"/>
              <a:buNone/>
              <a:defRPr>
                <a:solidFill>
                  <a:schemeClr val="dk1"/>
                </a:solidFill>
              </a:defRPr>
            </a:lvl7pPr>
            <a:lvl8pPr lvl="7" rtl="0">
              <a:spcBef>
                <a:spcPts val="0"/>
              </a:spcBef>
              <a:spcAft>
                <a:spcPts val="0"/>
              </a:spcAft>
              <a:buClr>
                <a:schemeClr val="dk1"/>
              </a:buClr>
              <a:buSzPts val="3000"/>
              <a:buNone/>
              <a:defRPr>
                <a:solidFill>
                  <a:schemeClr val="dk1"/>
                </a:solidFill>
              </a:defRPr>
            </a:lvl8pPr>
            <a:lvl9pPr lvl="8" rtl="0">
              <a:spcBef>
                <a:spcPts val="0"/>
              </a:spcBef>
              <a:spcAft>
                <a:spcPts val="0"/>
              </a:spcAft>
              <a:buClr>
                <a:schemeClr val="dk1"/>
              </a:buClr>
              <a:buSzPts val="3000"/>
              <a:buNone/>
              <a:defRPr>
                <a:solidFill>
                  <a:schemeClr val="dk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chemeClr val="accent2"/>
            </a:gs>
            <a:gs pos="100000">
              <a:schemeClr val="accent3"/>
            </a:gs>
          </a:gsLst>
          <a:path path="circle">
            <a:fillToRect l="50000" t="50000" r="50000" b="50000"/>
          </a:path>
          <a:tileRect/>
        </a:gradFill>
        <a:effectLst/>
      </p:bgPr>
    </p:bg>
    <p:spTree>
      <p:nvGrpSpPr>
        <p:cNvPr id="1" name="Shape 74"/>
        <p:cNvGrpSpPr/>
        <p:nvPr/>
      </p:nvGrpSpPr>
      <p:grpSpPr>
        <a:xfrm>
          <a:off x="0" y="0"/>
          <a:ext cx="0" cy="0"/>
          <a:chOff x="0" y="0"/>
          <a:chExt cx="0" cy="0"/>
        </a:xfrm>
      </p:grpSpPr>
      <p:pic>
        <p:nvPicPr>
          <p:cNvPr id="75" name="Google Shape;75;p6"/>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76" name="Google Shape;76;p6"/>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None/>
              <a:defRPr>
                <a:solidFill>
                  <a:schemeClr val="dk1"/>
                </a:solidFill>
              </a:defRPr>
            </a:lvl1pPr>
            <a:lvl2pPr lvl="1" rtl="0">
              <a:spcBef>
                <a:spcPts val="0"/>
              </a:spcBef>
              <a:spcAft>
                <a:spcPts val="0"/>
              </a:spcAft>
              <a:buClr>
                <a:schemeClr val="dk1"/>
              </a:buClr>
              <a:buSzPts val="3500"/>
              <a:buNone/>
              <a:defRPr sz="3500">
                <a:solidFill>
                  <a:schemeClr val="dk1"/>
                </a:solidFill>
              </a:defRPr>
            </a:lvl2pPr>
            <a:lvl3pPr lvl="2" rtl="0">
              <a:spcBef>
                <a:spcPts val="0"/>
              </a:spcBef>
              <a:spcAft>
                <a:spcPts val="0"/>
              </a:spcAft>
              <a:buClr>
                <a:schemeClr val="dk1"/>
              </a:buClr>
              <a:buSzPts val="3500"/>
              <a:buNone/>
              <a:defRPr sz="3500">
                <a:solidFill>
                  <a:schemeClr val="dk1"/>
                </a:solidFill>
              </a:defRPr>
            </a:lvl3pPr>
            <a:lvl4pPr lvl="3" rtl="0">
              <a:spcBef>
                <a:spcPts val="0"/>
              </a:spcBef>
              <a:spcAft>
                <a:spcPts val="0"/>
              </a:spcAft>
              <a:buClr>
                <a:schemeClr val="dk1"/>
              </a:buClr>
              <a:buSzPts val="3500"/>
              <a:buNone/>
              <a:defRPr sz="3500">
                <a:solidFill>
                  <a:schemeClr val="dk1"/>
                </a:solidFill>
              </a:defRPr>
            </a:lvl4pPr>
            <a:lvl5pPr lvl="4" rtl="0">
              <a:spcBef>
                <a:spcPts val="0"/>
              </a:spcBef>
              <a:spcAft>
                <a:spcPts val="0"/>
              </a:spcAft>
              <a:buClr>
                <a:schemeClr val="dk1"/>
              </a:buClr>
              <a:buSzPts val="3500"/>
              <a:buNone/>
              <a:defRPr sz="3500">
                <a:solidFill>
                  <a:schemeClr val="dk1"/>
                </a:solidFill>
              </a:defRPr>
            </a:lvl5pPr>
            <a:lvl6pPr lvl="5" rtl="0">
              <a:spcBef>
                <a:spcPts val="0"/>
              </a:spcBef>
              <a:spcAft>
                <a:spcPts val="0"/>
              </a:spcAft>
              <a:buClr>
                <a:schemeClr val="dk1"/>
              </a:buClr>
              <a:buSzPts val="3500"/>
              <a:buNone/>
              <a:defRPr sz="3500">
                <a:solidFill>
                  <a:schemeClr val="dk1"/>
                </a:solidFill>
              </a:defRPr>
            </a:lvl6pPr>
            <a:lvl7pPr lvl="6" rtl="0">
              <a:spcBef>
                <a:spcPts val="0"/>
              </a:spcBef>
              <a:spcAft>
                <a:spcPts val="0"/>
              </a:spcAft>
              <a:buClr>
                <a:schemeClr val="dk1"/>
              </a:buClr>
              <a:buSzPts val="3500"/>
              <a:buNone/>
              <a:defRPr sz="3500">
                <a:solidFill>
                  <a:schemeClr val="dk1"/>
                </a:solidFill>
              </a:defRPr>
            </a:lvl7pPr>
            <a:lvl8pPr lvl="7" rtl="0">
              <a:spcBef>
                <a:spcPts val="0"/>
              </a:spcBef>
              <a:spcAft>
                <a:spcPts val="0"/>
              </a:spcAft>
              <a:buClr>
                <a:schemeClr val="dk1"/>
              </a:buClr>
              <a:buSzPts val="3500"/>
              <a:buNone/>
              <a:defRPr sz="3500">
                <a:solidFill>
                  <a:schemeClr val="dk1"/>
                </a:solidFill>
              </a:defRPr>
            </a:lvl8pPr>
            <a:lvl9pPr lvl="8" rtl="0">
              <a:spcBef>
                <a:spcPts val="0"/>
              </a:spcBef>
              <a:spcAft>
                <a:spcPts val="0"/>
              </a:spcAft>
              <a:buClr>
                <a:schemeClr val="dk1"/>
              </a:buClr>
              <a:buSzPts val="3500"/>
              <a:buNone/>
              <a:defRPr sz="3500">
                <a:solidFill>
                  <a:schemeClr val="dk1"/>
                </a:solidFill>
              </a:defRPr>
            </a:lvl9pPr>
          </a:lstStyle>
          <a:p>
            <a:endParaRPr/>
          </a:p>
        </p:txBody>
      </p:sp>
      <p:cxnSp>
        <p:nvCxnSpPr>
          <p:cNvPr id="77" name="Google Shape;77;p6"/>
          <p:cNvCxnSpPr/>
          <p:nvPr/>
        </p:nvCxnSpPr>
        <p:spPr>
          <a:xfrm rot="-5400000" flipH="1">
            <a:off x="8020663" y="-123400"/>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78" name="Google Shape;78;p6"/>
          <p:cNvCxnSpPr/>
          <p:nvPr/>
        </p:nvCxnSpPr>
        <p:spPr>
          <a:xfrm>
            <a:off x="8594475" y="1017700"/>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gradFill>
          <a:gsLst>
            <a:gs pos="0">
              <a:schemeClr val="accent2"/>
            </a:gs>
            <a:gs pos="100000">
              <a:schemeClr val="accent3"/>
            </a:gs>
          </a:gsLst>
          <a:path path="circle">
            <a:fillToRect l="50000" t="50000" r="50000" b="50000"/>
          </a:path>
          <a:tileRect/>
        </a:gradFill>
        <a:effectLst/>
      </p:bgPr>
    </p:bg>
    <p:spTree>
      <p:nvGrpSpPr>
        <p:cNvPr id="1" name="Shape 122"/>
        <p:cNvGrpSpPr/>
        <p:nvPr/>
      </p:nvGrpSpPr>
      <p:grpSpPr>
        <a:xfrm>
          <a:off x="0" y="0"/>
          <a:ext cx="0" cy="0"/>
          <a:chOff x="0" y="0"/>
          <a:chExt cx="0" cy="0"/>
        </a:xfrm>
      </p:grpSpPr>
      <p:pic>
        <p:nvPicPr>
          <p:cNvPr id="123" name="Google Shape;123;p9"/>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24" name="Google Shape;124;p9"/>
          <p:cNvSpPr txBox="1">
            <a:spLocks noGrp="1"/>
          </p:cNvSpPr>
          <p:nvPr>
            <p:ph type="title"/>
          </p:nvPr>
        </p:nvSpPr>
        <p:spPr>
          <a:xfrm>
            <a:off x="713225" y="732950"/>
            <a:ext cx="4762500" cy="6384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40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5" name="Google Shape;125;p9"/>
          <p:cNvSpPr txBox="1">
            <a:spLocks noGrp="1"/>
          </p:cNvSpPr>
          <p:nvPr>
            <p:ph type="subTitle" idx="1"/>
          </p:nvPr>
        </p:nvSpPr>
        <p:spPr>
          <a:xfrm>
            <a:off x="713225" y="1830950"/>
            <a:ext cx="4762500" cy="1175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26" name="Google Shape;126;p9"/>
          <p:cNvGrpSpPr/>
          <p:nvPr/>
        </p:nvGrpSpPr>
        <p:grpSpPr>
          <a:xfrm flipH="1">
            <a:off x="5475723" y="3166965"/>
            <a:ext cx="1512218" cy="1356435"/>
            <a:chOff x="220675" y="1143125"/>
            <a:chExt cx="3908550" cy="3505000"/>
          </a:xfrm>
        </p:grpSpPr>
        <p:sp>
          <p:nvSpPr>
            <p:cNvPr id="127" name="Google Shape;127;p9"/>
            <p:cNvSpPr/>
            <p:nvPr/>
          </p:nvSpPr>
          <p:spPr>
            <a:xfrm>
              <a:off x="1080900" y="3544700"/>
              <a:ext cx="453250" cy="512500"/>
            </a:xfrm>
            <a:custGeom>
              <a:avLst/>
              <a:gdLst/>
              <a:ahLst/>
              <a:cxnLst/>
              <a:rect l="l" t="t" r="r" b="b"/>
              <a:pathLst>
                <a:path w="18130" h="20500" fill="none" extrusionOk="0">
                  <a:moveTo>
                    <a:pt x="10024" y="559"/>
                  </a:moveTo>
                  <a:lnTo>
                    <a:pt x="11907" y="3295"/>
                  </a:lnTo>
                  <a:cubicBezTo>
                    <a:pt x="12063" y="3522"/>
                    <a:pt x="12360" y="3574"/>
                    <a:pt x="12708" y="3417"/>
                  </a:cubicBezTo>
                  <a:lnTo>
                    <a:pt x="16927" y="1605"/>
                  </a:lnTo>
                  <a:cubicBezTo>
                    <a:pt x="17798" y="1221"/>
                    <a:pt x="18129" y="2093"/>
                    <a:pt x="17502" y="3069"/>
                  </a:cubicBezTo>
                  <a:lnTo>
                    <a:pt x="14451" y="7810"/>
                  </a:lnTo>
                  <a:cubicBezTo>
                    <a:pt x="14225" y="8124"/>
                    <a:pt x="14120" y="8525"/>
                    <a:pt x="14155" y="8926"/>
                  </a:cubicBezTo>
                  <a:lnTo>
                    <a:pt x="14870" y="12708"/>
                  </a:lnTo>
                  <a:cubicBezTo>
                    <a:pt x="15027" y="13493"/>
                    <a:pt x="14103" y="14678"/>
                    <a:pt x="13336" y="14713"/>
                  </a:cubicBezTo>
                  <a:lnTo>
                    <a:pt x="9553" y="14922"/>
                  </a:lnTo>
                  <a:cubicBezTo>
                    <a:pt x="9170" y="14974"/>
                    <a:pt x="8821" y="15184"/>
                    <a:pt x="8577" y="15480"/>
                  </a:cubicBezTo>
                  <a:lnTo>
                    <a:pt x="4795" y="19646"/>
                  </a:lnTo>
                  <a:cubicBezTo>
                    <a:pt x="4010" y="20500"/>
                    <a:pt x="3104" y="20378"/>
                    <a:pt x="3261" y="19419"/>
                  </a:cubicBezTo>
                  <a:lnTo>
                    <a:pt x="3975" y="14800"/>
                  </a:lnTo>
                  <a:cubicBezTo>
                    <a:pt x="4045" y="14417"/>
                    <a:pt x="3923" y="14138"/>
                    <a:pt x="3679" y="14033"/>
                  </a:cubicBezTo>
                  <a:lnTo>
                    <a:pt x="629" y="12830"/>
                  </a:lnTo>
                  <a:cubicBezTo>
                    <a:pt x="1" y="12569"/>
                    <a:pt x="332" y="11296"/>
                    <a:pt x="1204" y="10669"/>
                  </a:cubicBezTo>
                  <a:lnTo>
                    <a:pt x="5422" y="7618"/>
                  </a:lnTo>
                  <a:cubicBezTo>
                    <a:pt x="5788" y="7357"/>
                    <a:pt x="6067" y="6991"/>
                    <a:pt x="6224" y="6573"/>
                  </a:cubicBezTo>
                  <a:lnTo>
                    <a:pt x="8124" y="1674"/>
                  </a:lnTo>
                  <a:cubicBezTo>
                    <a:pt x="8507" y="646"/>
                    <a:pt x="9623" y="1"/>
                    <a:pt x="10024" y="559"/>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1615625" y="3235750"/>
              <a:ext cx="453650" cy="512500"/>
            </a:xfrm>
            <a:custGeom>
              <a:avLst/>
              <a:gdLst/>
              <a:ahLst/>
              <a:cxnLst/>
              <a:rect l="l" t="t" r="r" b="b"/>
              <a:pathLst>
                <a:path w="18146" h="20500" fill="none" extrusionOk="0">
                  <a:moveTo>
                    <a:pt x="10023" y="558"/>
                  </a:moveTo>
                  <a:lnTo>
                    <a:pt x="11906" y="3295"/>
                  </a:lnTo>
                  <a:cubicBezTo>
                    <a:pt x="12062" y="3504"/>
                    <a:pt x="12359" y="3556"/>
                    <a:pt x="12707" y="3417"/>
                  </a:cubicBezTo>
                  <a:lnTo>
                    <a:pt x="16926" y="1586"/>
                  </a:lnTo>
                  <a:cubicBezTo>
                    <a:pt x="17797" y="1220"/>
                    <a:pt x="18146" y="2075"/>
                    <a:pt x="17501" y="3068"/>
                  </a:cubicBezTo>
                  <a:lnTo>
                    <a:pt x="14451" y="7792"/>
                  </a:lnTo>
                  <a:cubicBezTo>
                    <a:pt x="14224" y="8123"/>
                    <a:pt x="14119" y="8524"/>
                    <a:pt x="14154" y="8925"/>
                  </a:cubicBezTo>
                  <a:lnTo>
                    <a:pt x="14869" y="12708"/>
                  </a:lnTo>
                  <a:cubicBezTo>
                    <a:pt x="15026" y="13492"/>
                    <a:pt x="14119" y="14660"/>
                    <a:pt x="13335" y="14712"/>
                  </a:cubicBezTo>
                  <a:lnTo>
                    <a:pt x="9552" y="14904"/>
                  </a:lnTo>
                  <a:cubicBezTo>
                    <a:pt x="9169" y="14974"/>
                    <a:pt x="8820" y="15165"/>
                    <a:pt x="8576" y="15479"/>
                  </a:cubicBezTo>
                  <a:lnTo>
                    <a:pt x="4794" y="19645"/>
                  </a:lnTo>
                  <a:cubicBezTo>
                    <a:pt x="4027" y="20499"/>
                    <a:pt x="3103" y="20360"/>
                    <a:pt x="3260" y="19419"/>
                  </a:cubicBezTo>
                  <a:lnTo>
                    <a:pt x="3974" y="14799"/>
                  </a:lnTo>
                  <a:cubicBezTo>
                    <a:pt x="4044" y="14416"/>
                    <a:pt x="3922" y="14120"/>
                    <a:pt x="3678" y="14032"/>
                  </a:cubicBezTo>
                  <a:lnTo>
                    <a:pt x="628" y="12812"/>
                  </a:lnTo>
                  <a:cubicBezTo>
                    <a:pt x="0" y="12568"/>
                    <a:pt x="349" y="11296"/>
                    <a:pt x="1220" y="10668"/>
                  </a:cubicBezTo>
                  <a:lnTo>
                    <a:pt x="5421" y="7618"/>
                  </a:lnTo>
                  <a:cubicBezTo>
                    <a:pt x="5787" y="7339"/>
                    <a:pt x="6066" y="6990"/>
                    <a:pt x="6223" y="6572"/>
                  </a:cubicBezTo>
                  <a:lnTo>
                    <a:pt x="8106" y="1656"/>
                  </a:lnTo>
                  <a:cubicBezTo>
                    <a:pt x="8507" y="645"/>
                    <a:pt x="9622" y="0"/>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a:off x="2149875" y="2926775"/>
              <a:ext cx="453675" cy="512950"/>
            </a:xfrm>
            <a:custGeom>
              <a:avLst/>
              <a:gdLst/>
              <a:ahLst/>
              <a:cxnLst/>
              <a:rect l="l" t="t" r="r" b="b"/>
              <a:pathLst>
                <a:path w="18147" h="20518" fill="none" extrusionOk="0">
                  <a:moveTo>
                    <a:pt x="10041" y="576"/>
                  </a:moveTo>
                  <a:lnTo>
                    <a:pt x="11924" y="3295"/>
                  </a:lnTo>
                  <a:cubicBezTo>
                    <a:pt x="12081" y="3522"/>
                    <a:pt x="12377" y="3574"/>
                    <a:pt x="12726" y="3417"/>
                  </a:cubicBezTo>
                  <a:lnTo>
                    <a:pt x="16944" y="1604"/>
                  </a:lnTo>
                  <a:cubicBezTo>
                    <a:pt x="17815" y="1221"/>
                    <a:pt x="18147" y="2092"/>
                    <a:pt x="17519" y="3068"/>
                  </a:cubicBezTo>
                  <a:lnTo>
                    <a:pt x="14469" y="7810"/>
                  </a:lnTo>
                  <a:cubicBezTo>
                    <a:pt x="14242" y="8141"/>
                    <a:pt x="14137" y="8524"/>
                    <a:pt x="14172" y="8925"/>
                  </a:cubicBezTo>
                  <a:lnTo>
                    <a:pt x="14887" y="12708"/>
                  </a:lnTo>
                  <a:cubicBezTo>
                    <a:pt x="15044" y="13492"/>
                    <a:pt x="14120" y="14678"/>
                    <a:pt x="13353" y="14730"/>
                  </a:cubicBezTo>
                  <a:lnTo>
                    <a:pt x="9571" y="14922"/>
                  </a:lnTo>
                  <a:cubicBezTo>
                    <a:pt x="9187" y="14974"/>
                    <a:pt x="8838" y="15183"/>
                    <a:pt x="8594" y="15497"/>
                  </a:cubicBezTo>
                  <a:lnTo>
                    <a:pt x="4812" y="19645"/>
                  </a:lnTo>
                  <a:cubicBezTo>
                    <a:pt x="4045" y="20517"/>
                    <a:pt x="3121" y="20378"/>
                    <a:pt x="3278" y="19419"/>
                  </a:cubicBezTo>
                  <a:lnTo>
                    <a:pt x="3993" y="14800"/>
                  </a:lnTo>
                  <a:cubicBezTo>
                    <a:pt x="4062" y="14416"/>
                    <a:pt x="3940" y="14155"/>
                    <a:pt x="3696" y="14033"/>
                  </a:cubicBezTo>
                  <a:lnTo>
                    <a:pt x="646" y="12830"/>
                  </a:lnTo>
                  <a:cubicBezTo>
                    <a:pt x="1" y="12568"/>
                    <a:pt x="349" y="11296"/>
                    <a:pt x="1221" y="10668"/>
                  </a:cubicBezTo>
                  <a:lnTo>
                    <a:pt x="5439" y="7618"/>
                  </a:lnTo>
                  <a:cubicBezTo>
                    <a:pt x="5805" y="7357"/>
                    <a:pt x="6084" y="6990"/>
                    <a:pt x="6241" y="6572"/>
                  </a:cubicBezTo>
                  <a:lnTo>
                    <a:pt x="8124" y="1674"/>
                  </a:lnTo>
                  <a:cubicBezTo>
                    <a:pt x="8525" y="663"/>
                    <a:pt x="9640" y="1"/>
                    <a:pt x="10041"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a:off x="2685025" y="2617800"/>
              <a:ext cx="453675" cy="512950"/>
            </a:xfrm>
            <a:custGeom>
              <a:avLst/>
              <a:gdLst/>
              <a:ahLst/>
              <a:cxnLst/>
              <a:rect l="l" t="t" r="r" b="b"/>
              <a:pathLst>
                <a:path w="18147" h="20518" fill="none" extrusionOk="0">
                  <a:moveTo>
                    <a:pt x="10023" y="576"/>
                  </a:moveTo>
                  <a:lnTo>
                    <a:pt x="11906" y="3313"/>
                  </a:lnTo>
                  <a:cubicBezTo>
                    <a:pt x="12063" y="3522"/>
                    <a:pt x="12359" y="3574"/>
                    <a:pt x="12708" y="3417"/>
                  </a:cubicBezTo>
                  <a:lnTo>
                    <a:pt x="16926" y="1605"/>
                  </a:lnTo>
                  <a:cubicBezTo>
                    <a:pt x="17798" y="1221"/>
                    <a:pt x="18146" y="2093"/>
                    <a:pt x="17519" y="3069"/>
                  </a:cubicBezTo>
                  <a:lnTo>
                    <a:pt x="14468" y="7810"/>
                  </a:lnTo>
                  <a:cubicBezTo>
                    <a:pt x="14224" y="8141"/>
                    <a:pt x="14120" y="8525"/>
                    <a:pt x="14154" y="8926"/>
                  </a:cubicBezTo>
                  <a:lnTo>
                    <a:pt x="14887" y="12708"/>
                  </a:lnTo>
                  <a:cubicBezTo>
                    <a:pt x="15026" y="13493"/>
                    <a:pt x="14120" y="14678"/>
                    <a:pt x="13335" y="14730"/>
                  </a:cubicBezTo>
                  <a:lnTo>
                    <a:pt x="9570" y="14922"/>
                  </a:lnTo>
                  <a:cubicBezTo>
                    <a:pt x="9169" y="14974"/>
                    <a:pt x="8821" y="15183"/>
                    <a:pt x="8576" y="15497"/>
                  </a:cubicBezTo>
                  <a:lnTo>
                    <a:pt x="4811" y="19663"/>
                  </a:lnTo>
                  <a:cubicBezTo>
                    <a:pt x="4027" y="20517"/>
                    <a:pt x="3120" y="20378"/>
                    <a:pt x="3260" y="19419"/>
                  </a:cubicBezTo>
                  <a:lnTo>
                    <a:pt x="3992" y="14800"/>
                  </a:lnTo>
                  <a:cubicBezTo>
                    <a:pt x="4044" y="14434"/>
                    <a:pt x="3922" y="14138"/>
                    <a:pt x="3678" y="14050"/>
                  </a:cubicBezTo>
                  <a:lnTo>
                    <a:pt x="628" y="12830"/>
                  </a:lnTo>
                  <a:cubicBezTo>
                    <a:pt x="0" y="12586"/>
                    <a:pt x="349" y="11296"/>
                    <a:pt x="1220" y="10669"/>
                  </a:cubicBezTo>
                  <a:lnTo>
                    <a:pt x="5439" y="7618"/>
                  </a:lnTo>
                  <a:cubicBezTo>
                    <a:pt x="5787" y="7357"/>
                    <a:pt x="6066" y="6991"/>
                    <a:pt x="6241" y="6590"/>
                  </a:cubicBezTo>
                  <a:lnTo>
                    <a:pt x="8123" y="1674"/>
                  </a:lnTo>
                  <a:cubicBezTo>
                    <a:pt x="8507" y="663"/>
                    <a:pt x="9640" y="1"/>
                    <a:pt x="10023" y="576"/>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a:off x="3219725" y="2309275"/>
              <a:ext cx="453225" cy="512500"/>
            </a:xfrm>
            <a:custGeom>
              <a:avLst/>
              <a:gdLst/>
              <a:ahLst/>
              <a:cxnLst/>
              <a:rect l="l" t="t" r="r" b="b"/>
              <a:pathLst>
                <a:path w="18129" h="20500" fill="none" extrusionOk="0">
                  <a:moveTo>
                    <a:pt x="10023" y="558"/>
                  </a:moveTo>
                  <a:lnTo>
                    <a:pt x="11906" y="3295"/>
                  </a:lnTo>
                  <a:cubicBezTo>
                    <a:pt x="12063" y="3504"/>
                    <a:pt x="12359" y="3557"/>
                    <a:pt x="12708" y="3417"/>
                  </a:cubicBezTo>
                  <a:lnTo>
                    <a:pt x="16926" y="1587"/>
                  </a:lnTo>
                  <a:cubicBezTo>
                    <a:pt x="17798" y="1203"/>
                    <a:pt x="18129" y="2075"/>
                    <a:pt x="17501" y="3051"/>
                  </a:cubicBezTo>
                  <a:lnTo>
                    <a:pt x="14451" y="7792"/>
                  </a:lnTo>
                  <a:cubicBezTo>
                    <a:pt x="14224" y="8124"/>
                    <a:pt x="14120" y="8524"/>
                    <a:pt x="14155" y="8908"/>
                  </a:cubicBezTo>
                  <a:lnTo>
                    <a:pt x="14869" y="12708"/>
                  </a:lnTo>
                  <a:cubicBezTo>
                    <a:pt x="15026" y="13475"/>
                    <a:pt x="14102" y="14660"/>
                    <a:pt x="13335" y="14713"/>
                  </a:cubicBezTo>
                  <a:lnTo>
                    <a:pt x="9553" y="14904"/>
                  </a:lnTo>
                  <a:cubicBezTo>
                    <a:pt x="9169" y="14957"/>
                    <a:pt x="8821" y="15166"/>
                    <a:pt x="8577" y="15479"/>
                  </a:cubicBezTo>
                  <a:lnTo>
                    <a:pt x="4794" y="19646"/>
                  </a:lnTo>
                  <a:cubicBezTo>
                    <a:pt x="4027" y="20500"/>
                    <a:pt x="3103" y="20360"/>
                    <a:pt x="3260" y="19401"/>
                  </a:cubicBezTo>
                  <a:lnTo>
                    <a:pt x="3975" y="14782"/>
                  </a:lnTo>
                  <a:cubicBezTo>
                    <a:pt x="4044" y="14416"/>
                    <a:pt x="3922" y="14120"/>
                    <a:pt x="3678" y="14033"/>
                  </a:cubicBezTo>
                  <a:lnTo>
                    <a:pt x="628" y="12813"/>
                  </a:lnTo>
                  <a:cubicBezTo>
                    <a:pt x="0" y="12568"/>
                    <a:pt x="349" y="11296"/>
                    <a:pt x="1221" y="10668"/>
                  </a:cubicBezTo>
                  <a:lnTo>
                    <a:pt x="5439" y="7618"/>
                  </a:lnTo>
                  <a:cubicBezTo>
                    <a:pt x="5788" y="7339"/>
                    <a:pt x="6066" y="6990"/>
                    <a:pt x="6241" y="6572"/>
                  </a:cubicBezTo>
                  <a:lnTo>
                    <a:pt x="8123" y="1674"/>
                  </a:lnTo>
                  <a:cubicBezTo>
                    <a:pt x="8507" y="646"/>
                    <a:pt x="9640" y="1"/>
                    <a:pt x="10023" y="55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p:nvPr/>
          </p:nvSpPr>
          <p:spPr>
            <a:xfrm>
              <a:off x="517450" y="1328775"/>
              <a:ext cx="3611775" cy="3319350"/>
            </a:xfrm>
            <a:custGeom>
              <a:avLst/>
              <a:gdLst/>
              <a:ahLst/>
              <a:cxnLst/>
              <a:rect l="l" t="t" r="r" b="b"/>
              <a:pathLst>
                <a:path w="144471" h="132774" fill="none" extrusionOk="0">
                  <a:moveTo>
                    <a:pt x="19767" y="124337"/>
                  </a:moveTo>
                  <a:lnTo>
                    <a:pt x="123989" y="64147"/>
                  </a:lnTo>
                  <a:cubicBezTo>
                    <a:pt x="123989" y="64147"/>
                    <a:pt x="144470" y="47274"/>
                    <a:pt x="143163" y="28570"/>
                  </a:cubicBezTo>
                  <a:cubicBezTo>
                    <a:pt x="143163" y="28570"/>
                    <a:pt x="143093" y="14625"/>
                    <a:pt x="124024" y="20029"/>
                  </a:cubicBezTo>
                  <a:cubicBezTo>
                    <a:pt x="124024" y="20029"/>
                    <a:pt x="126882" y="6363"/>
                    <a:pt x="118934" y="3190"/>
                  </a:cubicBezTo>
                  <a:cubicBezTo>
                    <a:pt x="110985" y="0"/>
                    <a:pt x="96535" y="12394"/>
                    <a:pt x="96535" y="12394"/>
                  </a:cubicBezTo>
                  <a:cubicBezTo>
                    <a:pt x="96535" y="12394"/>
                    <a:pt x="92560" y="1831"/>
                    <a:pt x="85257" y="2667"/>
                  </a:cubicBezTo>
                  <a:cubicBezTo>
                    <a:pt x="77935" y="3504"/>
                    <a:pt x="63555" y="7635"/>
                    <a:pt x="51196" y="37181"/>
                  </a:cubicBezTo>
                  <a:cubicBezTo>
                    <a:pt x="51196" y="37181"/>
                    <a:pt x="26234" y="46960"/>
                    <a:pt x="25502" y="71189"/>
                  </a:cubicBezTo>
                  <a:cubicBezTo>
                    <a:pt x="25502" y="71189"/>
                    <a:pt x="0" y="87610"/>
                    <a:pt x="1116" y="109067"/>
                  </a:cubicBezTo>
                  <a:cubicBezTo>
                    <a:pt x="1116" y="109067"/>
                    <a:pt x="733" y="132774"/>
                    <a:pt x="19767" y="124337"/>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9"/>
            <p:cNvSpPr/>
            <p:nvPr/>
          </p:nvSpPr>
          <p:spPr>
            <a:xfrm>
              <a:off x="220675" y="1143125"/>
              <a:ext cx="3908550" cy="3365125"/>
            </a:xfrm>
            <a:custGeom>
              <a:avLst/>
              <a:gdLst/>
              <a:ahLst/>
              <a:cxnLst/>
              <a:rect l="l" t="t" r="r" b="b"/>
              <a:pathLst>
                <a:path w="156342" h="134605" fill="none" extrusionOk="0">
                  <a:moveTo>
                    <a:pt x="149299" y="27298"/>
                  </a:moveTo>
                  <a:lnTo>
                    <a:pt x="149334" y="27298"/>
                  </a:lnTo>
                  <a:lnTo>
                    <a:pt x="140671" y="21371"/>
                  </a:lnTo>
                  <a:lnTo>
                    <a:pt x="140671" y="21371"/>
                  </a:lnTo>
                  <a:cubicBezTo>
                    <a:pt x="139642" y="20204"/>
                    <a:pt x="138178" y="19175"/>
                    <a:pt x="136139" y="18565"/>
                  </a:cubicBezTo>
                  <a:cubicBezTo>
                    <a:pt x="135668" y="15602"/>
                    <a:pt x="134465" y="12673"/>
                    <a:pt x="131781" y="11122"/>
                  </a:cubicBezTo>
                  <a:lnTo>
                    <a:pt x="131816" y="11104"/>
                  </a:lnTo>
                  <a:lnTo>
                    <a:pt x="120625" y="3330"/>
                  </a:lnTo>
                  <a:cubicBezTo>
                    <a:pt x="120433" y="3191"/>
                    <a:pt x="120259" y="3069"/>
                    <a:pt x="120067" y="2947"/>
                  </a:cubicBezTo>
                  <a:lnTo>
                    <a:pt x="119910" y="2825"/>
                  </a:lnTo>
                  <a:lnTo>
                    <a:pt x="119910" y="2859"/>
                  </a:lnTo>
                  <a:cubicBezTo>
                    <a:pt x="119596" y="2668"/>
                    <a:pt x="119265" y="2493"/>
                    <a:pt x="118934" y="2354"/>
                  </a:cubicBezTo>
                  <a:cubicBezTo>
                    <a:pt x="113077" y="1"/>
                    <a:pt x="103002" y="6659"/>
                    <a:pt x="98452" y="10041"/>
                  </a:cubicBezTo>
                  <a:lnTo>
                    <a:pt x="88639" y="4690"/>
                  </a:lnTo>
                  <a:cubicBezTo>
                    <a:pt x="84961" y="2650"/>
                    <a:pt x="80550" y="2476"/>
                    <a:pt x="76716" y="4202"/>
                  </a:cubicBezTo>
                  <a:cubicBezTo>
                    <a:pt x="69238" y="7636"/>
                    <a:pt x="59720" y="15915"/>
                    <a:pt x="51196" y="36362"/>
                  </a:cubicBezTo>
                  <a:cubicBezTo>
                    <a:pt x="51196" y="36362"/>
                    <a:pt x="26235" y="46141"/>
                    <a:pt x="25503" y="70353"/>
                  </a:cubicBezTo>
                  <a:cubicBezTo>
                    <a:pt x="25503" y="70353"/>
                    <a:pt x="1" y="86773"/>
                    <a:pt x="1116" y="108231"/>
                  </a:cubicBezTo>
                  <a:cubicBezTo>
                    <a:pt x="1116" y="108231"/>
                    <a:pt x="994" y="117156"/>
                    <a:pt x="5282" y="122106"/>
                  </a:cubicBezTo>
                  <a:lnTo>
                    <a:pt x="5282" y="122106"/>
                  </a:lnTo>
                  <a:lnTo>
                    <a:pt x="5300" y="122124"/>
                  </a:lnTo>
                  <a:cubicBezTo>
                    <a:pt x="6259" y="123257"/>
                    <a:pt x="7479" y="124128"/>
                    <a:pt x="8856" y="124686"/>
                  </a:cubicBezTo>
                  <a:lnTo>
                    <a:pt x="18269" y="131484"/>
                  </a:lnTo>
                  <a:lnTo>
                    <a:pt x="18286" y="131449"/>
                  </a:lnTo>
                  <a:cubicBezTo>
                    <a:pt x="21040" y="133768"/>
                    <a:pt x="25224" y="134604"/>
                    <a:pt x="31638" y="131763"/>
                  </a:cubicBezTo>
                  <a:lnTo>
                    <a:pt x="135860" y="71573"/>
                  </a:lnTo>
                  <a:cubicBezTo>
                    <a:pt x="135860" y="71573"/>
                    <a:pt x="156341" y="54700"/>
                    <a:pt x="155034" y="35996"/>
                  </a:cubicBezTo>
                  <a:cubicBezTo>
                    <a:pt x="155034" y="35996"/>
                    <a:pt x="154964" y="29826"/>
                    <a:pt x="149299" y="27298"/>
                  </a:cubicBezTo>
                  <a:close/>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9"/>
            <p:cNvSpPr/>
            <p:nvPr/>
          </p:nvSpPr>
          <p:spPr>
            <a:xfrm>
              <a:off x="1500575" y="2058700"/>
              <a:ext cx="302875" cy="203100"/>
            </a:xfrm>
            <a:custGeom>
              <a:avLst/>
              <a:gdLst/>
              <a:ahLst/>
              <a:cxnLst/>
              <a:rect l="l" t="t" r="r" b="b"/>
              <a:pathLst>
                <a:path w="12115" h="8124" fill="none" extrusionOk="0">
                  <a:moveTo>
                    <a:pt x="12115" y="8124"/>
                  </a:moveTo>
                  <a:lnTo>
                    <a:pt x="0"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9"/>
            <p:cNvSpPr/>
            <p:nvPr/>
          </p:nvSpPr>
          <p:spPr>
            <a:xfrm>
              <a:off x="858225" y="2901925"/>
              <a:ext cx="306375" cy="216175"/>
            </a:xfrm>
            <a:custGeom>
              <a:avLst/>
              <a:gdLst/>
              <a:ahLst/>
              <a:cxnLst/>
              <a:rect l="l" t="t" r="r" b="b"/>
              <a:pathLst>
                <a:path w="12255" h="8647" fill="none" extrusionOk="0">
                  <a:moveTo>
                    <a:pt x="12255" y="8647"/>
                  </a:moveTo>
                  <a:lnTo>
                    <a:pt x="1" y="1"/>
                  </a:lnTo>
                </a:path>
              </a:pathLst>
            </a:custGeom>
            <a:noFill/>
            <a:ln w="19050" cap="rnd" cmpd="sng">
              <a:solidFill>
                <a:schemeClr val="lt1"/>
              </a:solidFill>
              <a:prstDash val="solid"/>
              <a:round/>
              <a:headEnd type="none" w="sm" len="sm"/>
              <a:tailEnd type="none" w="sm" len="sm"/>
            </a:ln>
            <a:effectLst>
              <a:outerShdw blurRad="85725" dist="1905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9"/>
          <p:cNvCxnSpPr/>
          <p:nvPr/>
        </p:nvCxnSpPr>
        <p:spPr>
          <a:xfrm rot="-5400000" flipH="1">
            <a:off x="7775263" y="3024750"/>
            <a:ext cx="820200" cy="820200"/>
          </a:xfrm>
          <a:prstGeom prst="bentConnector3">
            <a:avLst>
              <a:gd name="adj1" fmla="val 50000"/>
            </a:avLst>
          </a:prstGeom>
          <a:noFill/>
          <a:ln w="19050" cap="flat" cmpd="sng">
            <a:solidFill>
              <a:schemeClr val="dk2"/>
            </a:solidFill>
            <a:prstDash val="solid"/>
            <a:round/>
            <a:headEnd type="oval" w="med" len="med"/>
            <a:tailEnd type="oval" w="med" len="med"/>
          </a:ln>
          <a:effectLst>
            <a:outerShdw blurRad="85725" algn="bl" rotWithShape="0">
              <a:schemeClr val="dk2">
                <a:alpha val="50000"/>
              </a:schemeClr>
            </a:outerShdw>
          </a:effectLst>
        </p:spPr>
      </p:cxnSp>
      <p:cxnSp>
        <p:nvCxnSpPr>
          <p:cNvPr id="137" name="Google Shape;137;p9"/>
          <p:cNvCxnSpPr/>
          <p:nvPr/>
        </p:nvCxnSpPr>
        <p:spPr>
          <a:xfrm>
            <a:off x="4325888" y="4412700"/>
            <a:ext cx="6183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138" name="Google Shape;138;p9"/>
          <p:cNvCxnSpPr/>
          <p:nvPr/>
        </p:nvCxnSpPr>
        <p:spPr>
          <a:xfrm rot="10800000">
            <a:off x="7059375" y="-150400"/>
            <a:ext cx="0" cy="64170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dk1"/>
        </a:solidFill>
        <a:effectLst/>
      </p:bgPr>
    </p:bg>
    <p:spTree>
      <p:nvGrpSpPr>
        <p:cNvPr id="1" name="Shape 178"/>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bg>
      <p:bgPr>
        <a:gradFill>
          <a:gsLst>
            <a:gs pos="0">
              <a:schemeClr val="accent2"/>
            </a:gs>
            <a:gs pos="100000">
              <a:schemeClr val="accent3"/>
            </a:gs>
          </a:gsLst>
          <a:path path="circle">
            <a:fillToRect l="50000" t="50000" r="50000" b="50000"/>
          </a:path>
          <a:tileRect/>
        </a:gradFill>
        <a:effectLst/>
      </p:bgPr>
    </p:bg>
    <p:spTree>
      <p:nvGrpSpPr>
        <p:cNvPr id="1" name="Shape 179"/>
        <p:cNvGrpSpPr/>
        <p:nvPr/>
      </p:nvGrpSpPr>
      <p:grpSpPr>
        <a:xfrm>
          <a:off x="0" y="0"/>
          <a:ext cx="0" cy="0"/>
          <a:chOff x="0" y="0"/>
          <a:chExt cx="0" cy="0"/>
        </a:xfrm>
      </p:grpSpPr>
      <p:pic>
        <p:nvPicPr>
          <p:cNvPr id="180" name="Google Shape;180;p13"/>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181" name="Google Shape;181;p13"/>
          <p:cNvSpPr txBox="1">
            <a:spLocks noGrp="1"/>
          </p:cNvSpPr>
          <p:nvPr>
            <p:ph type="title"/>
          </p:nvPr>
        </p:nvSpPr>
        <p:spPr>
          <a:xfrm>
            <a:off x="1361350" y="126132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2" name="Google Shape;182;p13"/>
          <p:cNvSpPr txBox="1">
            <a:spLocks noGrp="1"/>
          </p:cNvSpPr>
          <p:nvPr>
            <p:ph type="subTitle" idx="1"/>
          </p:nvPr>
        </p:nvSpPr>
        <p:spPr>
          <a:xfrm>
            <a:off x="1361350" y="158682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 name="Google Shape;183;p13"/>
          <p:cNvSpPr txBox="1">
            <a:spLocks noGrp="1"/>
          </p:cNvSpPr>
          <p:nvPr>
            <p:ph type="title" idx="2" hasCustomPrompt="1"/>
          </p:nvPr>
        </p:nvSpPr>
        <p:spPr>
          <a:xfrm>
            <a:off x="713225" y="126132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4" name="Google Shape;184;p13"/>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dk1"/>
              </a:buClr>
              <a:buSzPts val="3500"/>
              <a:buFont typeface="Bebas Neue"/>
              <a:buNone/>
              <a:defRPr>
                <a:solidFill>
                  <a:schemeClr val="dk1"/>
                </a:solidFill>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a:endParaRPr/>
          </a:p>
        </p:txBody>
      </p:sp>
      <p:sp>
        <p:nvSpPr>
          <p:cNvPr id="185" name="Google Shape;185;p13"/>
          <p:cNvSpPr txBox="1">
            <a:spLocks noGrp="1"/>
          </p:cNvSpPr>
          <p:nvPr>
            <p:ph type="title" idx="4"/>
          </p:nvPr>
        </p:nvSpPr>
        <p:spPr>
          <a:xfrm>
            <a:off x="5220000" y="126132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6" name="Google Shape;186;p13"/>
          <p:cNvSpPr txBox="1">
            <a:spLocks noGrp="1"/>
          </p:cNvSpPr>
          <p:nvPr>
            <p:ph type="subTitle" idx="5"/>
          </p:nvPr>
        </p:nvSpPr>
        <p:spPr>
          <a:xfrm>
            <a:off x="5220000" y="158682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7" name="Google Shape;187;p13"/>
          <p:cNvSpPr txBox="1">
            <a:spLocks noGrp="1"/>
          </p:cNvSpPr>
          <p:nvPr>
            <p:ph type="title" idx="6" hasCustomPrompt="1"/>
          </p:nvPr>
        </p:nvSpPr>
        <p:spPr>
          <a:xfrm>
            <a:off x="4572000" y="126132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88" name="Google Shape;188;p13"/>
          <p:cNvSpPr txBox="1">
            <a:spLocks noGrp="1"/>
          </p:cNvSpPr>
          <p:nvPr>
            <p:ph type="title" idx="7"/>
          </p:nvPr>
        </p:nvSpPr>
        <p:spPr>
          <a:xfrm>
            <a:off x="1361350" y="2495150"/>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9" name="Google Shape;189;p13"/>
          <p:cNvSpPr txBox="1">
            <a:spLocks noGrp="1"/>
          </p:cNvSpPr>
          <p:nvPr>
            <p:ph type="subTitle" idx="8"/>
          </p:nvPr>
        </p:nvSpPr>
        <p:spPr>
          <a:xfrm>
            <a:off x="1361350" y="2820650"/>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0" name="Google Shape;190;p13"/>
          <p:cNvSpPr txBox="1">
            <a:spLocks noGrp="1"/>
          </p:cNvSpPr>
          <p:nvPr>
            <p:ph type="title" idx="9" hasCustomPrompt="1"/>
          </p:nvPr>
        </p:nvSpPr>
        <p:spPr>
          <a:xfrm>
            <a:off x="713225" y="2495150"/>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1" name="Google Shape;191;p13"/>
          <p:cNvSpPr txBox="1">
            <a:spLocks noGrp="1"/>
          </p:cNvSpPr>
          <p:nvPr>
            <p:ph type="title" idx="13"/>
          </p:nvPr>
        </p:nvSpPr>
        <p:spPr>
          <a:xfrm>
            <a:off x="5220000" y="2495150"/>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3"/>
          <p:cNvSpPr txBox="1">
            <a:spLocks noGrp="1"/>
          </p:cNvSpPr>
          <p:nvPr>
            <p:ph type="subTitle" idx="14"/>
          </p:nvPr>
        </p:nvSpPr>
        <p:spPr>
          <a:xfrm>
            <a:off x="5220000" y="2820650"/>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3"/>
          <p:cNvSpPr txBox="1">
            <a:spLocks noGrp="1"/>
          </p:cNvSpPr>
          <p:nvPr>
            <p:ph type="title" idx="15" hasCustomPrompt="1"/>
          </p:nvPr>
        </p:nvSpPr>
        <p:spPr>
          <a:xfrm>
            <a:off x="4572000" y="2495150"/>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4" name="Google Shape;194;p13"/>
          <p:cNvSpPr txBox="1">
            <a:spLocks noGrp="1"/>
          </p:cNvSpPr>
          <p:nvPr>
            <p:ph type="title" idx="16"/>
          </p:nvPr>
        </p:nvSpPr>
        <p:spPr>
          <a:xfrm>
            <a:off x="1361350" y="372897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5" name="Google Shape;195;p13"/>
          <p:cNvSpPr txBox="1">
            <a:spLocks noGrp="1"/>
          </p:cNvSpPr>
          <p:nvPr>
            <p:ph type="subTitle" idx="17"/>
          </p:nvPr>
        </p:nvSpPr>
        <p:spPr>
          <a:xfrm>
            <a:off x="1361350" y="405447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 name="Google Shape;196;p13"/>
          <p:cNvSpPr txBox="1">
            <a:spLocks noGrp="1"/>
          </p:cNvSpPr>
          <p:nvPr>
            <p:ph type="title" idx="18" hasCustomPrompt="1"/>
          </p:nvPr>
        </p:nvSpPr>
        <p:spPr>
          <a:xfrm>
            <a:off x="713225" y="372897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97" name="Google Shape;197;p13"/>
          <p:cNvSpPr txBox="1">
            <a:spLocks noGrp="1"/>
          </p:cNvSpPr>
          <p:nvPr>
            <p:ph type="title" idx="19"/>
          </p:nvPr>
        </p:nvSpPr>
        <p:spPr>
          <a:xfrm>
            <a:off x="5220000" y="3728975"/>
            <a:ext cx="3210600" cy="3255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2500"/>
              <a:buNone/>
              <a:defRPr sz="18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8" name="Google Shape;198;p13"/>
          <p:cNvSpPr txBox="1">
            <a:spLocks noGrp="1"/>
          </p:cNvSpPr>
          <p:nvPr>
            <p:ph type="subTitle" idx="20"/>
          </p:nvPr>
        </p:nvSpPr>
        <p:spPr>
          <a:xfrm>
            <a:off x="5220000" y="4054475"/>
            <a:ext cx="3210600" cy="5541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atin typeface="Red Hat Text"/>
                <a:ea typeface="Red Hat Text"/>
                <a:cs typeface="Red Hat Text"/>
                <a:sym typeface="Red Hat Text"/>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13"/>
          <p:cNvSpPr txBox="1">
            <a:spLocks noGrp="1"/>
          </p:cNvSpPr>
          <p:nvPr>
            <p:ph type="title" idx="21" hasCustomPrompt="1"/>
          </p:nvPr>
        </p:nvSpPr>
        <p:spPr>
          <a:xfrm>
            <a:off x="4572000" y="3728975"/>
            <a:ext cx="648300" cy="3255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3000"/>
              <a:buNone/>
              <a:defRPr sz="25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Quote">
  <p:cSld name="BLANK_1_1">
    <p:bg>
      <p:bgPr>
        <a:gradFill>
          <a:gsLst>
            <a:gs pos="0">
              <a:schemeClr val="accent2"/>
            </a:gs>
            <a:gs pos="100000">
              <a:schemeClr val="accent3"/>
            </a:gs>
          </a:gsLst>
          <a:path path="circle">
            <a:fillToRect l="50000" t="50000" r="50000" b="50000"/>
          </a:path>
          <a:tileRect/>
        </a:gradFill>
        <a:effectLst/>
      </p:bgPr>
    </p:bg>
    <p:spTree>
      <p:nvGrpSpPr>
        <p:cNvPr id="1" name="Shape 205"/>
        <p:cNvGrpSpPr/>
        <p:nvPr/>
      </p:nvGrpSpPr>
      <p:grpSpPr>
        <a:xfrm>
          <a:off x="0" y="0"/>
          <a:ext cx="0" cy="0"/>
          <a:chOff x="0" y="0"/>
          <a:chExt cx="0" cy="0"/>
        </a:xfrm>
      </p:grpSpPr>
      <p:pic>
        <p:nvPicPr>
          <p:cNvPr id="206" name="Google Shape;206;p15"/>
          <p:cNvPicPr preferRelativeResize="0"/>
          <p:nvPr/>
        </p:nvPicPr>
        <p:blipFill rotWithShape="1">
          <a:blip r:embed="rId2">
            <a:alphaModFix amt="15000"/>
          </a:blip>
          <a:srcRect/>
          <a:stretch/>
        </p:blipFill>
        <p:spPr>
          <a:xfrm>
            <a:off x="0" y="0"/>
            <a:ext cx="9144000" cy="5143500"/>
          </a:xfrm>
          <a:prstGeom prst="rect">
            <a:avLst/>
          </a:prstGeom>
          <a:noFill/>
          <a:ln>
            <a:noFill/>
          </a:ln>
        </p:spPr>
      </p:pic>
      <p:sp>
        <p:nvSpPr>
          <p:cNvPr id="207" name="Google Shape;207;p15"/>
          <p:cNvSpPr txBox="1">
            <a:spLocks noGrp="1"/>
          </p:cNvSpPr>
          <p:nvPr>
            <p:ph type="title"/>
          </p:nvPr>
        </p:nvSpPr>
        <p:spPr>
          <a:xfrm>
            <a:off x="1200900" y="3425625"/>
            <a:ext cx="6742200" cy="3291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22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208" name="Google Shape;208;p15"/>
          <p:cNvSpPr txBox="1">
            <a:spLocks noGrp="1"/>
          </p:cNvSpPr>
          <p:nvPr>
            <p:ph type="subTitle" idx="1"/>
          </p:nvPr>
        </p:nvSpPr>
        <p:spPr>
          <a:xfrm>
            <a:off x="1200900" y="1388775"/>
            <a:ext cx="6742200" cy="1452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cxnSp>
        <p:nvCxnSpPr>
          <p:cNvPr id="209" name="Google Shape;209;p15"/>
          <p:cNvCxnSpPr/>
          <p:nvPr/>
        </p:nvCxnSpPr>
        <p:spPr>
          <a:xfrm rot="-5400000" flipH="1">
            <a:off x="6052588" y="38569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210" name="Google Shape;210;p15"/>
          <p:cNvCxnSpPr/>
          <p:nvPr/>
        </p:nvCxnSpPr>
        <p:spPr>
          <a:xfrm>
            <a:off x="8709500" y="249225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211" name="Google Shape;211;p15"/>
          <p:cNvCxnSpPr/>
          <p:nvPr/>
        </p:nvCxnSpPr>
        <p:spPr>
          <a:xfrm rot="10800000">
            <a:off x="1479625" y="-193000"/>
            <a:ext cx="0" cy="64170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cxnSp>
        <p:nvCxnSpPr>
          <p:cNvPr id="212" name="Google Shape;212;p15"/>
          <p:cNvCxnSpPr/>
          <p:nvPr/>
        </p:nvCxnSpPr>
        <p:spPr>
          <a:xfrm rot="-5400000" flipH="1">
            <a:off x="-232012" y="448700"/>
            <a:ext cx="820200" cy="820200"/>
          </a:xfrm>
          <a:prstGeom prst="bentConnector3">
            <a:avLst>
              <a:gd name="adj1" fmla="val 50000"/>
            </a:avLst>
          </a:prstGeom>
          <a:noFill/>
          <a:ln w="19050" cap="flat" cmpd="sng">
            <a:solidFill>
              <a:schemeClr val="lt1"/>
            </a:solidFill>
            <a:prstDash val="solid"/>
            <a:round/>
            <a:headEnd type="oval" w="med" len="med"/>
            <a:tailEnd type="oval" w="med" len="med"/>
          </a:ln>
          <a:effectLst>
            <a:outerShdw blurRad="85725" algn="bl" rotWithShape="0">
              <a:schemeClr val="lt1">
                <a:alpha val="50000"/>
              </a:schemeClr>
            </a:outerShdw>
          </a:effectLst>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1pPr>
            <a:lvl2pPr lvl="1"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2pPr>
            <a:lvl3pPr lvl="2"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3pPr>
            <a:lvl4pPr lvl="3"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4pPr>
            <a:lvl5pPr lvl="4"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5pPr>
            <a:lvl6pPr lvl="5"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6pPr>
            <a:lvl7pPr lvl="6"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7pPr>
            <a:lvl8pPr lvl="7"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8pPr>
            <a:lvl9pPr lvl="8" rtl="0">
              <a:spcBef>
                <a:spcPts val="0"/>
              </a:spcBef>
              <a:spcAft>
                <a:spcPts val="0"/>
              </a:spcAft>
              <a:buClr>
                <a:schemeClr val="dk1"/>
              </a:buClr>
              <a:buSzPts val="3000"/>
              <a:buFont typeface="Audiowide"/>
              <a:buNone/>
              <a:defRPr sz="3000" b="1">
                <a:solidFill>
                  <a:schemeClr val="dk1"/>
                </a:solidFill>
                <a:latin typeface="Audiowide"/>
                <a:ea typeface="Audiowide"/>
                <a:cs typeface="Audiowide"/>
                <a:sym typeface="Audiowide"/>
              </a:defRPr>
            </a:lvl9pPr>
          </a:lstStyle>
          <a:p>
            <a:endParaRPr/>
          </a:p>
        </p:txBody>
      </p:sp>
      <p:sp>
        <p:nvSpPr>
          <p:cNvPr id="7" name="Google Shape;7;p1"/>
          <p:cNvSpPr txBox="1">
            <a:spLocks noGrp="1"/>
          </p:cNvSpPr>
          <p:nvPr>
            <p:ph type="body" idx="1"/>
          </p:nvPr>
        </p:nvSpPr>
        <p:spPr>
          <a:xfrm>
            <a:off x="713225" y="1152475"/>
            <a:ext cx="7717500" cy="34560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1pPr>
            <a:lvl2pPr marL="914400" lvl="1"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2pPr>
            <a:lvl3pPr marL="1371600" lvl="2"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3pPr>
            <a:lvl4pPr marL="1828800" lvl="3"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4pPr>
            <a:lvl5pPr marL="2286000" lvl="4"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5pPr>
            <a:lvl6pPr marL="2743200" lvl="5"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6pPr>
            <a:lvl7pPr marL="3200400" lvl="6"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7pPr>
            <a:lvl8pPr marL="3657600" lvl="7"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8pPr>
            <a:lvl9pPr marL="4114800" lvl="8" indent="-317500">
              <a:lnSpc>
                <a:spcPct val="115000"/>
              </a:lnSpc>
              <a:spcBef>
                <a:spcPts val="0"/>
              </a:spcBef>
              <a:spcAft>
                <a:spcPts val="0"/>
              </a:spcAft>
              <a:buClr>
                <a:schemeClr val="dk1"/>
              </a:buClr>
              <a:buSzPts val="1400"/>
              <a:buFont typeface="Red Hat Text"/>
              <a:buChar char="■"/>
              <a:defRPr>
                <a:solidFill>
                  <a:schemeClr val="dk1"/>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5" r:id="rId6"/>
    <p:sldLayoutId id="2147483658" r:id="rId7"/>
    <p:sldLayoutId id="2147483659" r:id="rId8"/>
    <p:sldLayoutId id="2147483661" r:id="rId9"/>
    <p:sldLayoutId id="2147483670" r:id="rId10"/>
    <p:sldLayoutId id="2147483673" r:id="rId11"/>
    <p:sldLayoutId id="2147483674"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datasets/vagifa/ethereum-frauddetection-dataset/data"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p32"/>
          <p:cNvSpPr txBox="1">
            <a:spLocks noGrp="1"/>
          </p:cNvSpPr>
          <p:nvPr>
            <p:ph type="ctrTitle"/>
          </p:nvPr>
        </p:nvSpPr>
        <p:spPr>
          <a:xfrm>
            <a:off x="713225" y="709525"/>
            <a:ext cx="5049300" cy="1850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err="1"/>
              <a:t>CryptoShield</a:t>
            </a:r>
            <a:endParaRPr dirty="0"/>
          </a:p>
        </p:txBody>
      </p:sp>
      <p:cxnSp>
        <p:nvCxnSpPr>
          <p:cNvPr id="377" name="Google Shape;377;p32"/>
          <p:cNvCxnSpPr/>
          <p:nvPr/>
        </p:nvCxnSpPr>
        <p:spPr>
          <a:xfrm>
            <a:off x="713225" y="2835250"/>
            <a:ext cx="1371600" cy="0"/>
          </a:xfrm>
          <a:prstGeom prst="straightConnector1">
            <a:avLst/>
          </a:prstGeom>
          <a:noFill/>
          <a:ln w="19050" cap="flat" cmpd="sng">
            <a:solidFill>
              <a:schemeClr val="accent1"/>
            </a:solidFill>
            <a:prstDash val="solid"/>
            <a:round/>
            <a:headEnd type="oval" w="med" len="med"/>
            <a:tailEnd type="oval" w="med" len="med"/>
          </a:ln>
          <a:effectLst>
            <a:outerShdw blurRad="85725" dist="19050" algn="bl" rotWithShape="0">
              <a:schemeClr val="accent1">
                <a:alpha val="50000"/>
              </a:schemeClr>
            </a:outerShdw>
          </a:effectLst>
        </p:spPr>
      </p:cxnSp>
      <p:sp>
        <p:nvSpPr>
          <p:cNvPr id="378" name="Google Shape;378;p32"/>
          <p:cNvSpPr/>
          <p:nvPr/>
        </p:nvSpPr>
        <p:spPr>
          <a:xfrm>
            <a:off x="820966" y="1204455"/>
            <a:ext cx="1849983" cy="430270"/>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WEB3</a:t>
            </a:r>
          </a:p>
        </p:txBody>
      </p:sp>
      <p:grpSp>
        <p:nvGrpSpPr>
          <p:cNvPr id="379" name="Google Shape;379;p32"/>
          <p:cNvGrpSpPr/>
          <p:nvPr/>
        </p:nvGrpSpPr>
        <p:grpSpPr>
          <a:xfrm flipH="1">
            <a:off x="5345789" y="1311743"/>
            <a:ext cx="2977245" cy="3278667"/>
            <a:chOff x="3691700" y="944200"/>
            <a:chExt cx="3679700" cy="3820400"/>
          </a:xfrm>
        </p:grpSpPr>
        <p:sp>
          <p:nvSpPr>
            <p:cNvPr id="380" name="Google Shape;380;p32"/>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2"/>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2"/>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2"/>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2"/>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2"/>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2"/>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2"/>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2"/>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2"/>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2"/>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2"/>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2"/>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2"/>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2"/>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2"/>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lt1"/>
              </a:solidFill>
              <a:prstDash val="solid"/>
              <a:round/>
              <a:headEnd type="none" w="sm" len="sm"/>
              <a:tailEnd type="none" w="sm" len="sm"/>
            </a:ln>
            <a:effectLst>
              <a:outerShdw blurRad="85725"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2"/>
          <p:cNvGrpSpPr/>
          <p:nvPr/>
        </p:nvGrpSpPr>
        <p:grpSpPr>
          <a:xfrm>
            <a:off x="5306235" y="2130983"/>
            <a:ext cx="848046" cy="1296827"/>
            <a:chOff x="5120600" y="1098675"/>
            <a:chExt cx="2324050" cy="3552950"/>
          </a:xfrm>
        </p:grpSpPr>
        <p:sp>
          <p:nvSpPr>
            <p:cNvPr id="397" name="Google Shape;397;p32"/>
            <p:cNvSpPr/>
            <p:nvPr/>
          </p:nvSpPr>
          <p:spPr>
            <a:xfrm>
              <a:off x="5120600" y="1249900"/>
              <a:ext cx="1298650" cy="3250925"/>
            </a:xfrm>
            <a:custGeom>
              <a:avLst/>
              <a:gdLst/>
              <a:ahLst/>
              <a:cxnLst/>
              <a:rect l="l" t="t" r="r" b="b"/>
              <a:pathLst>
                <a:path w="51946" h="130037" fill="none" extrusionOk="0">
                  <a:moveTo>
                    <a:pt x="51945" y="262"/>
                  </a:moveTo>
                  <a:lnTo>
                    <a:pt x="41731" y="262"/>
                  </a:lnTo>
                  <a:lnTo>
                    <a:pt x="41731" y="314"/>
                  </a:lnTo>
                  <a:cubicBezTo>
                    <a:pt x="31900" y="0"/>
                    <a:pt x="22016" y="6241"/>
                    <a:pt x="14555" y="19175"/>
                  </a:cubicBezTo>
                  <a:cubicBezTo>
                    <a:pt x="0" y="44380"/>
                    <a:pt x="0" y="85640"/>
                    <a:pt x="14555" y="110863"/>
                  </a:cubicBezTo>
                  <a:cubicBezTo>
                    <a:pt x="22016" y="123762"/>
                    <a:pt x="31900" y="130037"/>
                    <a:pt x="41731" y="129706"/>
                  </a:cubicBezTo>
                  <a:lnTo>
                    <a:pt x="41731" y="129758"/>
                  </a:lnTo>
                  <a:lnTo>
                    <a:pt x="51945" y="129758"/>
                  </a:lnTo>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2"/>
            <p:cNvSpPr/>
            <p:nvPr/>
          </p:nvSpPr>
          <p:spPr>
            <a:xfrm>
              <a:off x="6370425" y="1471275"/>
              <a:ext cx="898150" cy="2823000"/>
            </a:xfrm>
            <a:custGeom>
              <a:avLst/>
              <a:gdLst/>
              <a:ahLst/>
              <a:cxnLst/>
              <a:rect l="l" t="t" r="r" b="b"/>
              <a:pathLst>
                <a:path w="35926" h="112920" fill="none" extrusionOk="0">
                  <a:moveTo>
                    <a:pt x="19959" y="17048"/>
                  </a:moveTo>
                  <a:cubicBezTo>
                    <a:pt x="32021" y="38715"/>
                    <a:pt x="32021" y="74188"/>
                    <a:pt x="19959" y="95872"/>
                  </a:cubicBezTo>
                  <a:cubicBezTo>
                    <a:pt x="14433" y="105825"/>
                    <a:pt x="7286" y="111142"/>
                    <a:pt x="0" y="111961"/>
                  </a:cubicBezTo>
                  <a:cubicBezTo>
                    <a:pt x="8576" y="112920"/>
                    <a:pt x="17344" y="107603"/>
                    <a:pt x="23863" y="95872"/>
                  </a:cubicBezTo>
                  <a:cubicBezTo>
                    <a:pt x="35926" y="74188"/>
                    <a:pt x="35926" y="38715"/>
                    <a:pt x="23863" y="17048"/>
                  </a:cubicBezTo>
                  <a:cubicBezTo>
                    <a:pt x="17344" y="5317"/>
                    <a:pt x="8576" y="0"/>
                    <a:pt x="0" y="959"/>
                  </a:cubicBezTo>
                  <a:cubicBezTo>
                    <a:pt x="7286" y="1778"/>
                    <a:pt x="14433" y="7095"/>
                    <a:pt x="19959" y="17048"/>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2"/>
            <p:cNvSpPr/>
            <p:nvPr/>
          </p:nvSpPr>
          <p:spPr>
            <a:xfrm>
              <a:off x="5392950" y="1098675"/>
              <a:ext cx="2051700" cy="3552950"/>
            </a:xfrm>
            <a:custGeom>
              <a:avLst/>
              <a:gdLst/>
              <a:ahLst/>
              <a:cxnLst/>
              <a:rect l="l" t="t" r="r" b="b"/>
              <a:pathLst>
                <a:path w="82068" h="142118" fill="none" extrusionOk="0">
                  <a:moveTo>
                    <a:pt x="67512" y="116912"/>
                  </a:moveTo>
                  <a:cubicBezTo>
                    <a:pt x="82067" y="91689"/>
                    <a:pt x="82067" y="50429"/>
                    <a:pt x="67512" y="25206"/>
                  </a:cubicBezTo>
                  <a:cubicBezTo>
                    <a:pt x="52957" y="1"/>
                    <a:pt x="29146" y="1"/>
                    <a:pt x="14573" y="25206"/>
                  </a:cubicBezTo>
                  <a:cubicBezTo>
                    <a:pt x="1" y="50429"/>
                    <a:pt x="18" y="91689"/>
                    <a:pt x="14573" y="116894"/>
                  </a:cubicBezTo>
                  <a:cubicBezTo>
                    <a:pt x="29128" y="142117"/>
                    <a:pt x="52957" y="142117"/>
                    <a:pt x="67512" y="116912"/>
                  </a:cubicBezTo>
                  <a:close/>
                  <a:moveTo>
                    <a:pt x="19140" y="110724"/>
                  </a:moveTo>
                  <a:cubicBezTo>
                    <a:pt x="7078" y="89074"/>
                    <a:pt x="7078" y="53637"/>
                    <a:pt x="19140" y="31987"/>
                  </a:cubicBezTo>
                  <a:cubicBezTo>
                    <a:pt x="31185" y="10337"/>
                    <a:pt x="50918" y="10337"/>
                    <a:pt x="62962" y="31987"/>
                  </a:cubicBezTo>
                  <a:cubicBezTo>
                    <a:pt x="75025" y="53637"/>
                    <a:pt x="75025" y="89074"/>
                    <a:pt x="62962" y="110724"/>
                  </a:cubicBezTo>
                  <a:cubicBezTo>
                    <a:pt x="50918" y="132391"/>
                    <a:pt x="31185" y="132391"/>
                    <a:pt x="19140" y="110724"/>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2"/>
            <p:cNvSpPr/>
            <p:nvPr/>
          </p:nvSpPr>
          <p:spPr>
            <a:xfrm>
              <a:off x="6071475" y="1900075"/>
              <a:ext cx="790100" cy="2010275"/>
            </a:xfrm>
            <a:custGeom>
              <a:avLst/>
              <a:gdLst/>
              <a:ahLst/>
              <a:cxnLst/>
              <a:rect l="l" t="t" r="r" b="b"/>
              <a:pathLst>
                <a:path w="31604" h="80411" fill="none" extrusionOk="0">
                  <a:moveTo>
                    <a:pt x="13527" y="1"/>
                  </a:moveTo>
                  <a:lnTo>
                    <a:pt x="18687" y="1"/>
                  </a:lnTo>
                  <a:lnTo>
                    <a:pt x="18687" y="3905"/>
                  </a:lnTo>
                  <a:cubicBezTo>
                    <a:pt x="19523" y="4132"/>
                    <a:pt x="20343" y="4411"/>
                    <a:pt x="21127" y="4777"/>
                  </a:cubicBezTo>
                  <a:cubicBezTo>
                    <a:pt x="21981" y="5195"/>
                    <a:pt x="22783" y="5666"/>
                    <a:pt x="23567" y="6224"/>
                  </a:cubicBezTo>
                  <a:cubicBezTo>
                    <a:pt x="24387" y="6816"/>
                    <a:pt x="25154" y="7479"/>
                    <a:pt x="25868" y="8228"/>
                  </a:cubicBezTo>
                  <a:cubicBezTo>
                    <a:pt x="26618" y="9030"/>
                    <a:pt x="27298" y="9919"/>
                    <a:pt x="27873" y="10860"/>
                  </a:cubicBezTo>
                  <a:cubicBezTo>
                    <a:pt x="28518" y="11906"/>
                    <a:pt x="29058" y="13004"/>
                    <a:pt x="29494" y="14155"/>
                  </a:cubicBezTo>
                  <a:cubicBezTo>
                    <a:pt x="29982" y="15462"/>
                    <a:pt x="30331" y="16804"/>
                    <a:pt x="30557" y="18181"/>
                  </a:cubicBezTo>
                  <a:cubicBezTo>
                    <a:pt x="30819" y="19768"/>
                    <a:pt x="30941" y="21371"/>
                    <a:pt x="30941" y="22975"/>
                  </a:cubicBezTo>
                  <a:cubicBezTo>
                    <a:pt x="30941" y="25520"/>
                    <a:pt x="30435" y="27699"/>
                    <a:pt x="29442" y="29477"/>
                  </a:cubicBezTo>
                  <a:cubicBezTo>
                    <a:pt x="28431" y="31272"/>
                    <a:pt x="27210" y="32161"/>
                    <a:pt x="25781" y="32161"/>
                  </a:cubicBezTo>
                  <a:cubicBezTo>
                    <a:pt x="24352" y="32161"/>
                    <a:pt x="23132" y="31272"/>
                    <a:pt x="22138" y="29477"/>
                  </a:cubicBezTo>
                  <a:cubicBezTo>
                    <a:pt x="21127" y="27699"/>
                    <a:pt x="20621" y="25520"/>
                    <a:pt x="20621" y="22975"/>
                  </a:cubicBezTo>
                  <a:cubicBezTo>
                    <a:pt x="20604" y="21389"/>
                    <a:pt x="20848" y="19803"/>
                    <a:pt x="21354" y="18286"/>
                  </a:cubicBezTo>
                  <a:cubicBezTo>
                    <a:pt x="21824" y="16857"/>
                    <a:pt x="22469" y="15741"/>
                    <a:pt x="23271" y="14939"/>
                  </a:cubicBezTo>
                  <a:cubicBezTo>
                    <a:pt x="22103" y="13702"/>
                    <a:pt x="20569" y="12952"/>
                    <a:pt x="18687" y="12725"/>
                  </a:cubicBezTo>
                  <a:lnTo>
                    <a:pt x="18687" y="33660"/>
                  </a:lnTo>
                  <a:lnTo>
                    <a:pt x="19994" y="34532"/>
                  </a:lnTo>
                  <a:cubicBezTo>
                    <a:pt x="21057" y="35247"/>
                    <a:pt x="21877" y="35787"/>
                    <a:pt x="22417" y="36170"/>
                  </a:cubicBezTo>
                  <a:cubicBezTo>
                    <a:pt x="22975" y="36554"/>
                    <a:pt x="23724" y="37129"/>
                    <a:pt x="24683" y="37931"/>
                  </a:cubicBezTo>
                  <a:cubicBezTo>
                    <a:pt x="25502" y="38576"/>
                    <a:pt x="26252" y="39308"/>
                    <a:pt x="26914" y="40110"/>
                  </a:cubicBezTo>
                  <a:cubicBezTo>
                    <a:pt x="27577" y="40947"/>
                    <a:pt x="28169" y="41818"/>
                    <a:pt x="28744" y="42725"/>
                  </a:cubicBezTo>
                  <a:cubicBezTo>
                    <a:pt x="29407" y="43753"/>
                    <a:pt x="29930" y="44869"/>
                    <a:pt x="30296" y="46036"/>
                  </a:cubicBezTo>
                  <a:cubicBezTo>
                    <a:pt x="30679" y="47379"/>
                    <a:pt x="30993" y="48721"/>
                    <a:pt x="31202" y="50098"/>
                  </a:cubicBezTo>
                  <a:cubicBezTo>
                    <a:pt x="31464" y="51754"/>
                    <a:pt x="31603" y="53445"/>
                    <a:pt x="31586" y="55153"/>
                  </a:cubicBezTo>
                  <a:cubicBezTo>
                    <a:pt x="31603" y="57820"/>
                    <a:pt x="31289" y="60504"/>
                    <a:pt x="30644" y="63102"/>
                  </a:cubicBezTo>
                  <a:cubicBezTo>
                    <a:pt x="30104" y="65385"/>
                    <a:pt x="29215" y="67581"/>
                    <a:pt x="28030" y="69621"/>
                  </a:cubicBezTo>
                  <a:cubicBezTo>
                    <a:pt x="26966" y="71399"/>
                    <a:pt x="25572" y="72985"/>
                    <a:pt x="23951" y="74275"/>
                  </a:cubicBezTo>
                  <a:cubicBezTo>
                    <a:pt x="22417" y="75478"/>
                    <a:pt x="20621" y="76314"/>
                    <a:pt x="18704" y="76715"/>
                  </a:cubicBezTo>
                  <a:lnTo>
                    <a:pt x="18704" y="80411"/>
                  </a:lnTo>
                  <a:lnTo>
                    <a:pt x="13544" y="80411"/>
                  </a:lnTo>
                  <a:lnTo>
                    <a:pt x="13544" y="76680"/>
                  </a:lnTo>
                  <a:cubicBezTo>
                    <a:pt x="12655" y="76506"/>
                    <a:pt x="11784" y="76245"/>
                    <a:pt x="10947" y="75896"/>
                  </a:cubicBezTo>
                  <a:cubicBezTo>
                    <a:pt x="10023" y="75530"/>
                    <a:pt x="9134" y="75077"/>
                    <a:pt x="8298" y="74536"/>
                  </a:cubicBezTo>
                  <a:cubicBezTo>
                    <a:pt x="7391" y="73961"/>
                    <a:pt x="6537" y="73316"/>
                    <a:pt x="5753" y="72584"/>
                  </a:cubicBezTo>
                  <a:cubicBezTo>
                    <a:pt x="4899" y="71782"/>
                    <a:pt x="4149" y="70893"/>
                    <a:pt x="3504" y="69917"/>
                  </a:cubicBezTo>
                  <a:cubicBezTo>
                    <a:pt x="2772" y="68871"/>
                    <a:pt x="2162" y="67738"/>
                    <a:pt x="1656" y="66553"/>
                  </a:cubicBezTo>
                  <a:cubicBezTo>
                    <a:pt x="1098" y="65228"/>
                    <a:pt x="698" y="63834"/>
                    <a:pt x="436" y="62422"/>
                  </a:cubicBezTo>
                  <a:cubicBezTo>
                    <a:pt x="140" y="60783"/>
                    <a:pt x="0" y="59110"/>
                    <a:pt x="0" y="57436"/>
                  </a:cubicBezTo>
                  <a:cubicBezTo>
                    <a:pt x="0" y="54891"/>
                    <a:pt x="506" y="52730"/>
                    <a:pt x="1517" y="50935"/>
                  </a:cubicBezTo>
                  <a:cubicBezTo>
                    <a:pt x="2510" y="49139"/>
                    <a:pt x="3731" y="48250"/>
                    <a:pt x="5160" y="48250"/>
                  </a:cubicBezTo>
                  <a:cubicBezTo>
                    <a:pt x="6589" y="48250"/>
                    <a:pt x="7810" y="49139"/>
                    <a:pt x="8821" y="50935"/>
                  </a:cubicBezTo>
                  <a:cubicBezTo>
                    <a:pt x="9832" y="52730"/>
                    <a:pt x="10320" y="54891"/>
                    <a:pt x="10320" y="57436"/>
                  </a:cubicBezTo>
                  <a:cubicBezTo>
                    <a:pt x="10337" y="58988"/>
                    <a:pt x="10110" y="60522"/>
                    <a:pt x="9657" y="61986"/>
                  </a:cubicBezTo>
                  <a:cubicBezTo>
                    <a:pt x="9204" y="63380"/>
                    <a:pt x="8611" y="64479"/>
                    <a:pt x="7844" y="65315"/>
                  </a:cubicBezTo>
                  <a:cubicBezTo>
                    <a:pt x="9309" y="66797"/>
                    <a:pt x="11209" y="67616"/>
                    <a:pt x="13544" y="67756"/>
                  </a:cubicBezTo>
                  <a:lnTo>
                    <a:pt x="13544" y="46751"/>
                  </a:lnTo>
                  <a:lnTo>
                    <a:pt x="12237" y="45897"/>
                  </a:lnTo>
                  <a:cubicBezTo>
                    <a:pt x="11174" y="45182"/>
                    <a:pt x="10372" y="44642"/>
                    <a:pt x="9814" y="44258"/>
                  </a:cubicBezTo>
                  <a:cubicBezTo>
                    <a:pt x="9274" y="43875"/>
                    <a:pt x="8507" y="43282"/>
                    <a:pt x="7565" y="42498"/>
                  </a:cubicBezTo>
                  <a:cubicBezTo>
                    <a:pt x="6746" y="41836"/>
                    <a:pt x="5997" y="41121"/>
                    <a:pt x="5317" y="40319"/>
                  </a:cubicBezTo>
                  <a:cubicBezTo>
                    <a:pt x="4672" y="39465"/>
                    <a:pt x="4062" y="38593"/>
                    <a:pt x="3504" y="37704"/>
                  </a:cubicBezTo>
                  <a:cubicBezTo>
                    <a:pt x="2842" y="36676"/>
                    <a:pt x="2319" y="35560"/>
                    <a:pt x="1953" y="34375"/>
                  </a:cubicBezTo>
                  <a:cubicBezTo>
                    <a:pt x="1552" y="33050"/>
                    <a:pt x="1238" y="31708"/>
                    <a:pt x="1029" y="30331"/>
                  </a:cubicBezTo>
                  <a:cubicBezTo>
                    <a:pt x="767" y="28658"/>
                    <a:pt x="628" y="26967"/>
                    <a:pt x="645" y="25276"/>
                  </a:cubicBezTo>
                  <a:cubicBezTo>
                    <a:pt x="628" y="22539"/>
                    <a:pt x="924" y="19803"/>
                    <a:pt x="1569" y="17118"/>
                  </a:cubicBezTo>
                  <a:cubicBezTo>
                    <a:pt x="2075" y="14800"/>
                    <a:pt x="2946" y="12569"/>
                    <a:pt x="4114" y="10512"/>
                  </a:cubicBezTo>
                  <a:cubicBezTo>
                    <a:pt x="5143" y="8699"/>
                    <a:pt x="6537" y="7130"/>
                    <a:pt x="8193" y="5875"/>
                  </a:cubicBezTo>
                  <a:cubicBezTo>
                    <a:pt x="9762" y="4672"/>
                    <a:pt x="11592" y="3905"/>
                    <a:pt x="13544" y="3592"/>
                  </a:cubicBezTo>
                  <a:close/>
                  <a:moveTo>
                    <a:pt x="13527" y="13562"/>
                  </a:moveTo>
                  <a:cubicBezTo>
                    <a:pt x="12586" y="14190"/>
                    <a:pt x="11906" y="15096"/>
                    <a:pt x="11557" y="16159"/>
                  </a:cubicBezTo>
                  <a:cubicBezTo>
                    <a:pt x="11139" y="17327"/>
                    <a:pt x="10930" y="18826"/>
                    <a:pt x="10930" y="20674"/>
                  </a:cubicBezTo>
                  <a:cubicBezTo>
                    <a:pt x="10930" y="24091"/>
                    <a:pt x="11784" y="26914"/>
                    <a:pt x="13510" y="29146"/>
                  </a:cubicBezTo>
                  <a:close/>
                  <a:moveTo>
                    <a:pt x="18687" y="51248"/>
                  </a:moveTo>
                  <a:lnTo>
                    <a:pt x="18687" y="66536"/>
                  </a:lnTo>
                  <a:cubicBezTo>
                    <a:pt x="20395" y="65280"/>
                    <a:pt x="21266" y="63014"/>
                    <a:pt x="21266" y="59720"/>
                  </a:cubicBezTo>
                  <a:cubicBezTo>
                    <a:pt x="21266" y="56321"/>
                    <a:pt x="20395" y="53497"/>
                    <a:pt x="18669" y="51266"/>
                  </a:cubicBezTo>
                  <a:close/>
                </a:path>
              </a:pathLst>
            </a:custGeom>
            <a:noFill/>
            <a:ln w="19050" cap="rnd" cmpd="sng">
              <a:solidFill>
                <a:schemeClr val="accent1"/>
              </a:solidFill>
              <a:prstDash val="solid"/>
              <a:round/>
              <a:headEnd type="none" w="sm" len="sm"/>
              <a:tailEnd type="none" w="sm" len="sm"/>
            </a:ln>
            <a:effectLst>
              <a:outerShdw blurRad="85725" dist="19050"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38"/>
          <p:cNvSpPr txBox="1">
            <a:spLocks noGrp="1"/>
          </p:cNvSpPr>
          <p:nvPr>
            <p:ph type="title"/>
          </p:nvPr>
        </p:nvSpPr>
        <p:spPr>
          <a:xfrm>
            <a:off x="713250" y="1536250"/>
            <a:ext cx="63465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二次签名</a:t>
            </a:r>
          </a:p>
        </p:txBody>
      </p:sp>
      <p:grpSp>
        <p:nvGrpSpPr>
          <p:cNvPr id="689" name="Google Shape;689;p38"/>
          <p:cNvGrpSpPr/>
          <p:nvPr/>
        </p:nvGrpSpPr>
        <p:grpSpPr>
          <a:xfrm flipH="1">
            <a:off x="7717736" y="1441626"/>
            <a:ext cx="1776559" cy="1956045"/>
            <a:chOff x="3691700" y="944200"/>
            <a:chExt cx="3679700" cy="3820400"/>
          </a:xfrm>
        </p:grpSpPr>
        <p:sp>
          <p:nvSpPr>
            <p:cNvPr id="690" name="Google Shape;690;p38"/>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6" name="Google Shape;706;p38"/>
          <p:cNvCxnSpPr/>
          <p:nvPr/>
        </p:nvCxnSpPr>
        <p:spPr>
          <a:xfrm>
            <a:off x="7987613" y="53950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707" name="Google Shape;707;p38"/>
          <p:cNvCxnSpPr/>
          <p:nvPr/>
        </p:nvCxnSpPr>
        <p:spPr>
          <a:xfrm rot="-5400000" flipH="1">
            <a:off x="6759300" y="9816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
        <p:nvSpPr>
          <p:cNvPr id="24" name="Google Shape;460;p37">
            <a:extLst>
              <a:ext uri="{FF2B5EF4-FFF2-40B4-BE49-F238E27FC236}">
                <a16:creationId xmlns:a16="http://schemas.microsoft.com/office/drawing/2014/main" id="{8AAE7EF0-6B93-4754-9B0B-3E49A158AB74}"/>
              </a:ext>
            </a:extLst>
          </p:cNvPr>
          <p:cNvSpPr txBox="1">
            <a:spLocks noGrp="1"/>
          </p:cNvSpPr>
          <p:nvPr>
            <p:ph type="subTitle" idx="1"/>
          </p:nvPr>
        </p:nvSpPr>
        <p:spPr>
          <a:xfrm>
            <a:off x="764460" y="2073319"/>
            <a:ext cx="5693489" cy="3152958"/>
          </a:xfrm>
          <a:prstGeom prst="rect">
            <a:avLst/>
          </a:prstGeom>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icrosoft YaHei" panose="020B0503020204020204" pitchFamily="34" charset="-122"/>
                <a:ea typeface="Microsoft YaHei" panose="020B0503020204020204" pitchFamily="34" charset="-122"/>
              </a:rPr>
              <a:t>当我们拥有了对交易合约的运行进行分析，并确定了该交易的运行没有利用程序漏洞且符合开发者设计逻辑时，我们如何在链上使用这样的信息呢？</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icrosoft YaHei" panose="020B0503020204020204" pitchFamily="34" charset="-122"/>
              <a:ea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Microsoft YaHei" panose="020B0503020204020204" pitchFamily="34" charset="-122"/>
                <a:ea typeface="Microsoft YaHei" panose="020B0503020204020204" pitchFamily="34" charset="-122"/>
              </a:rPr>
              <a:t>我们利用签名来解决这一问题。当合约所有者对交易进行认证成功后，合约所有者使用自己的私钥对交易本身进行签名。当交易上链时，以太坊网络中的执行客户端（execution </a:t>
            </a:r>
            <a:r>
              <a:rPr lang="en-US" altLang="en-US" dirty="0" err="1">
                <a:latin typeface="Microsoft YaHei" panose="020B0503020204020204" pitchFamily="34" charset="-122"/>
                <a:ea typeface="Microsoft YaHei" panose="020B0503020204020204" pitchFamily="34" charset="-122"/>
              </a:rPr>
              <a:t>client）对该签名进行运行时认证。当签名合法时，才会继续执行该交易的剩余代码</a:t>
            </a:r>
            <a:r>
              <a:rPr lang="en-US" altLang="en-US" dirty="0">
                <a:latin typeface="Microsoft YaHei" panose="020B0503020204020204" pitchFamily="34" charset="-122"/>
                <a:ea typeface="Microsoft YaHei"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latin typeface="Microsoft YaHei" panose="020B0503020204020204" pitchFamily="34" charset="-122"/>
              <a:ea typeface="Microsoft YaHei"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err="1">
                <a:latin typeface="Microsoft YaHei" panose="020B0503020204020204" pitchFamily="34" charset="-122"/>
                <a:ea typeface="Microsoft YaHei" panose="020B0503020204020204" pitchFamily="34" charset="-122"/>
              </a:rPr>
              <a:t>因此，签名信息协助以太坊节点检测合约的合法性</a:t>
            </a:r>
            <a:r>
              <a:rPr lang="en-US" altLang="en-US" dirty="0">
                <a:latin typeface="Microsoft YaHei" panose="020B0503020204020204" pitchFamily="34" charset="-122"/>
                <a:ea typeface="Microsoft YaHei" panose="020B0503020204020204" pitchFamily="34" charset="-122"/>
              </a:rPr>
              <a:t>。</a:t>
            </a:r>
          </a:p>
        </p:txBody>
      </p:sp>
      <p:sp>
        <p:nvSpPr>
          <p:cNvPr id="33" name="Google Shape;459;p37">
            <a:extLst>
              <a:ext uri="{FF2B5EF4-FFF2-40B4-BE49-F238E27FC236}">
                <a16:creationId xmlns:a16="http://schemas.microsoft.com/office/drawing/2014/main" id="{DEF2BF8E-20A3-4438-BC70-D48727B3F72A}"/>
              </a:ext>
            </a:extLst>
          </p:cNvPr>
          <p:cNvSpPr txBox="1">
            <a:spLocks/>
          </p:cNvSpPr>
          <p:nvPr/>
        </p:nvSpPr>
        <p:spPr>
          <a:xfrm>
            <a:off x="513935" y="211689"/>
            <a:ext cx="4762500" cy="638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udiowide"/>
              <a:buNone/>
              <a:defRPr sz="2200" b="1" i="0" u="none" strike="noStrike" cap="none">
                <a:solidFill>
                  <a:schemeClr val="dk1"/>
                </a:solidFill>
                <a:latin typeface="Audiowide"/>
                <a:ea typeface="Audiowide"/>
                <a:cs typeface="Audiowide"/>
                <a:sym typeface="Audiowide"/>
              </a:defRPr>
            </a:lvl1pPr>
            <a:lvl2pPr marR="0" lvl="1"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2pPr>
            <a:lvl3pPr marR="0" lvl="2"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3pPr>
            <a:lvl4pPr marR="0" lvl="3"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4pPr>
            <a:lvl5pPr marR="0" lvl="4"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5pPr>
            <a:lvl6pPr marR="0" lvl="5"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6pPr>
            <a:lvl7pPr marR="0" lvl="6"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7pPr>
            <a:lvl8pPr marR="0" lvl="7"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8pPr>
            <a:lvl9pPr marR="0" lvl="8"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9pPr>
          </a:lstStyle>
          <a:p>
            <a:r>
              <a:rPr lang="en-US" altLang="zh-CN" sz="4000" dirty="0"/>
              <a:t>3. </a:t>
            </a:r>
            <a:r>
              <a:rPr lang="en-US" altLang="zh-CN" sz="4000" dirty="0" err="1"/>
              <a:t>CryptoShield</a:t>
            </a:r>
            <a:endParaRPr lang="en-US" sz="4000" dirty="0"/>
          </a:p>
        </p:txBody>
      </p:sp>
      <p:cxnSp>
        <p:nvCxnSpPr>
          <p:cNvPr id="34" name="Google Shape;461;p37">
            <a:extLst>
              <a:ext uri="{FF2B5EF4-FFF2-40B4-BE49-F238E27FC236}">
                <a16:creationId xmlns:a16="http://schemas.microsoft.com/office/drawing/2014/main" id="{9C5B0DAB-EAEF-483A-8F7E-1B6CF1AA71DB}"/>
              </a:ext>
            </a:extLst>
          </p:cNvPr>
          <p:cNvCxnSpPr/>
          <p:nvPr/>
        </p:nvCxnSpPr>
        <p:spPr>
          <a:xfrm>
            <a:off x="615542" y="97757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grpSp>
        <p:nvGrpSpPr>
          <p:cNvPr id="689" name="Google Shape;689;p38"/>
          <p:cNvGrpSpPr/>
          <p:nvPr/>
        </p:nvGrpSpPr>
        <p:grpSpPr>
          <a:xfrm flipH="1">
            <a:off x="7717736" y="1441626"/>
            <a:ext cx="1776559" cy="1956045"/>
            <a:chOff x="3691700" y="944200"/>
            <a:chExt cx="3679700" cy="3820400"/>
          </a:xfrm>
        </p:grpSpPr>
        <p:sp>
          <p:nvSpPr>
            <p:cNvPr id="690" name="Google Shape;690;p38"/>
            <p:cNvSpPr/>
            <p:nvPr/>
          </p:nvSpPr>
          <p:spPr>
            <a:xfrm>
              <a:off x="3691700" y="944200"/>
              <a:ext cx="2249600" cy="2904550"/>
            </a:xfrm>
            <a:custGeom>
              <a:avLst/>
              <a:gdLst/>
              <a:ahLst/>
              <a:cxnLst/>
              <a:rect l="l" t="t" r="r" b="b"/>
              <a:pathLst>
                <a:path w="89984" h="116182" fill="none" extrusionOk="0">
                  <a:moveTo>
                    <a:pt x="89297" y="1489"/>
                  </a:moveTo>
                  <a:lnTo>
                    <a:pt x="89297" y="1489"/>
                  </a:lnTo>
                  <a:lnTo>
                    <a:pt x="89278" y="1489"/>
                  </a:lnTo>
                  <a:lnTo>
                    <a:pt x="89240" y="1450"/>
                  </a:lnTo>
                  <a:lnTo>
                    <a:pt x="87084" y="306"/>
                  </a:lnTo>
                  <a:cubicBezTo>
                    <a:pt x="87026" y="267"/>
                    <a:pt x="86969" y="229"/>
                    <a:pt x="86912" y="210"/>
                  </a:cubicBezTo>
                  <a:lnTo>
                    <a:pt x="86836" y="172"/>
                  </a:lnTo>
                  <a:lnTo>
                    <a:pt x="86836" y="172"/>
                  </a:lnTo>
                  <a:cubicBezTo>
                    <a:pt x="86416" y="0"/>
                    <a:pt x="85958" y="19"/>
                    <a:pt x="85576" y="248"/>
                  </a:cubicBezTo>
                  <a:lnTo>
                    <a:pt x="553" y="48808"/>
                  </a:lnTo>
                  <a:cubicBezTo>
                    <a:pt x="210" y="48999"/>
                    <a:pt x="0" y="49381"/>
                    <a:pt x="0" y="49781"/>
                  </a:cubicBezTo>
                  <a:lnTo>
                    <a:pt x="0" y="113472"/>
                  </a:lnTo>
                  <a:cubicBezTo>
                    <a:pt x="0" y="113872"/>
                    <a:pt x="210" y="114235"/>
                    <a:pt x="515" y="114483"/>
                  </a:cubicBezTo>
                  <a:lnTo>
                    <a:pt x="515" y="114483"/>
                  </a:lnTo>
                  <a:cubicBezTo>
                    <a:pt x="687" y="114617"/>
                    <a:pt x="859" y="114750"/>
                    <a:pt x="1049" y="114865"/>
                  </a:cubicBezTo>
                  <a:lnTo>
                    <a:pt x="2900" y="115895"/>
                  </a:lnTo>
                  <a:cubicBezTo>
                    <a:pt x="2958" y="115914"/>
                    <a:pt x="2996" y="115952"/>
                    <a:pt x="3053" y="115971"/>
                  </a:cubicBezTo>
                  <a:lnTo>
                    <a:pt x="3091" y="115990"/>
                  </a:lnTo>
                  <a:lnTo>
                    <a:pt x="3091" y="115990"/>
                  </a:lnTo>
                  <a:cubicBezTo>
                    <a:pt x="3511" y="116181"/>
                    <a:pt x="4007" y="116162"/>
                    <a:pt x="4427" y="115933"/>
                  </a:cubicBezTo>
                  <a:lnTo>
                    <a:pt x="89430" y="67373"/>
                  </a:lnTo>
                  <a:cubicBezTo>
                    <a:pt x="89774" y="67183"/>
                    <a:pt x="89984" y="66801"/>
                    <a:pt x="89984" y="66400"/>
                  </a:cubicBezTo>
                  <a:lnTo>
                    <a:pt x="89984" y="2710"/>
                  </a:lnTo>
                  <a:cubicBezTo>
                    <a:pt x="89984" y="2214"/>
                    <a:pt x="89736" y="1737"/>
                    <a:pt x="89297" y="1489"/>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8"/>
            <p:cNvSpPr/>
            <p:nvPr/>
          </p:nvSpPr>
          <p:spPr>
            <a:xfrm>
              <a:off x="3747500" y="966625"/>
              <a:ext cx="2194275" cy="2889750"/>
            </a:xfrm>
            <a:custGeom>
              <a:avLst/>
              <a:gdLst/>
              <a:ahLst/>
              <a:cxnLst/>
              <a:rect l="l" t="t" r="r" b="b"/>
              <a:pathLst>
                <a:path w="87771" h="115590" fill="none" extrusionOk="0">
                  <a:moveTo>
                    <a:pt x="0" y="113796"/>
                  </a:moveTo>
                  <a:lnTo>
                    <a:pt x="0" y="50277"/>
                  </a:lnTo>
                  <a:cubicBezTo>
                    <a:pt x="0" y="49762"/>
                    <a:pt x="287" y="49285"/>
                    <a:pt x="745" y="49037"/>
                  </a:cubicBezTo>
                  <a:lnTo>
                    <a:pt x="85577" y="572"/>
                  </a:lnTo>
                  <a:cubicBezTo>
                    <a:pt x="86550" y="0"/>
                    <a:pt x="87752" y="687"/>
                    <a:pt x="87771" y="1813"/>
                  </a:cubicBezTo>
                  <a:lnTo>
                    <a:pt x="87771" y="65332"/>
                  </a:lnTo>
                  <a:cubicBezTo>
                    <a:pt x="87771" y="65847"/>
                    <a:pt x="87485" y="66324"/>
                    <a:pt x="87027" y="66572"/>
                  </a:cubicBezTo>
                  <a:lnTo>
                    <a:pt x="2195" y="115036"/>
                  </a:lnTo>
                  <a:cubicBezTo>
                    <a:pt x="1222" y="115590"/>
                    <a:pt x="20" y="114903"/>
                    <a:pt x="0" y="11379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8"/>
            <p:cNvSpPr/>
            <p:nvPr/>
          </p:nvSpPr>
          <p:spPr>
            <a:xfrm>
              <a:off x="3813325" y="1075850"/>
              <a:ext cx="2063100" cy="2666050"/>
            </a:xfrm>
            <a:custGeom>
              <a:avLst/>
              <a:gdLst/>
              <a:ahLst/>
              <a:cxnLst/>
              <a:rect l="l" t="t" r="r" b="b"/>
              <a:pathLst>
                <a:path w="82524" h="106642" fill="none" extrusionOk="0">
                  <a:moveTo>
                    <a:pt x="1" y="106641"/>
                  </a:moveTo>
                  <a:lnTo>
                    <a:pt x="1" y="47034"/>
                  </a:lnTo>
                  <a:lnTo>
                    <a:pt x="82524" y="0"/>
                  </a:lnTo>
                  <a:lnTo>
                    <a:pt x="82524" y="59856"/>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8"/>
            <p:cNvSpPr/>
            <p:nvPr/>
          </p:nvSpPr>
          <p:spPr>
            <a:xfrm>
              <a:off x="3782325" y="2626625"/>
              <a:ext cx="3585250" cy="2137975"/>
            </a:xfrm>
            <a:custGeom>
              <a:avLst/>
              <a:gdLst/>
              <a:ahLst/>
              <a:cxnLst/>
              <a:rect l="l" t="t" r="r" b="b"/>
              <a:pathLst>
                <a:path w="143410" h="85519" fill="none" extrusionOk="0">
                  <a:moveTo>
                    <a:pt x="143238" y="33582"/>
                  </a:moveTo>
                  <a:cubicBezTo>
                    <a:pt x="143410" y="32895"/>
                    <a:pt x="143104" y="32170"/>
                    <a:pt x="142494" y="31807"/>
                  </a:cubicBezTo>
                  <a:lnTo>
                    <a:pt x="87465" y="382"/>
                  </a:lnTo>
                  <a:cubicBezTo>
                    <a:pt x="86779" y="0"/>
                    <a:pt x="85958" y="0"/>
                    <a:pt x="85271" y="382"/>
                  </a:cubicBezTo>
                  <a:lnTo>
                    <a:pt x="916" y="48579"/>
                  </a:lnTo>
                  <a:cubicBezTo>
                    <a:pt x="306" y="48903"/>
                    <a:pt x="0" y="49628"/>
                    <a:pt x="191" y="50296"/>
                  </a:cubicBezTo>
                  <a:cubicBezTo>
                    <a:pt x="172" y="50334"/>
                    <a:pt x="172" y="50392"/>
                    <a:pt x="172" y="50430"/>
                  </a:cubicBezTo>
                  <a:lnTo>
                    <a:pt x="134" y="50430"/>
                  </a:lnTo>
                  <a:lnTo>
                    <a:pt x="134" y="52586"/>
                  </a:lnTo>
                  <a:lnTo>
                    <a:pt x="134" y="52586"/>
                  </a:lnTo>
                  <a:cubicBezTo>
                    <a:pt x="153" y="53101"/>
                    <a:pt x="439" y="53578"/>
                    <a:pt x="897" y="53845"/>
                  </a:cubicBezTo>
                  <a:lnTo>
                    <a:pt x="55219" y="84851"/>
                  </a:lnTo>
                  <a:cubicBezTo>
                    <a:pt x="56402" y="85519"/>
                    <a:pt x="57853" y="85519"/>
                    <a:pt x="59035" y="84851"/>
                  </a:cubicBezTo>
                  <a:lnTo>
                    <a:pt x="142494" y="37169"/>
                  </a:lnTo>
                  <a:cubicBezTo>
                    <a:pt x="142933" y="36921"/>
                    <a:pt x="143238" y="36463"/>
                    <a:pt x="143276" y="35948"/>
                  </a:cubicBezTo>
                  <a:lnTo>
                    <a:pt x="143276" y="35948"/>
                  </a:lnTo>
                  <a:lnTo>
                    <a:pt x="143276" y="35929"/>
                  </a:lnTo>
                  <a:cubicBezTo>
                    <a:pt x="143276" y="35833"/>
                    <a:pt x="143276" y="35757"/>
                    <a:pt x="143276" y="35681"/>
                  </a:cubicBezTo>
                  <a:lnTo>
                    <a:pt x="143276" y="34021"/>
                  </a:lnTo>
                  <a:cubicBezTo>
                    <a:pt x="143276" y="33925"/>
                    <a:pt x="143276" y="33849"/>
                    <a:pt x="143276" y="33772"/>
                  </a:cubicBezTo>
                  <a:lnTo>
                    <a:pt x="143276" y="33677"/>
                  </a:lnTo>
                  <a:lnTo>
                    <a:pt x="143257" y="33677"/>
                  </a:lnTo>
                  <a:cubicBezTo>
                    <a:pt x="143257" y="33658"/>
                    <a:pt x="143257" y="33620"/>
                    <a:pt x="143238" y="33582"/>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8"/>
            <p:cNvSpPr/>
            <p:nvPr/>
          </p:nvSpPr>
          <p:spPr>
            <a:xfrm>
              <a:off x="3779450" y="2626625"/>
              <a:ext cx="3591950" cy="2072150"/>
            </a:xfrm>
            <a:custGeom>
              <a:avLst/>
              <a:gdLst/>
              <a:ahLst/>
              <a:cxnLst/>
              <a:rect l="l" t="t" r="r" b="b"/>
              <a:pathLst>
                <a:path w="143678" h="82886" fill="none" extrusionOk="0">
                  <a:moveTo>
                    <a:pt x="1031" y="51193"/>
                  </a:moveTo>
                  <a:lnTo>
                    <a:pt x="55334" y="82218"/>
                  </a:lnTo>
                  <a:cubicBezTo>
                    <a:pt x="56517" y="82886"/>
                    <a:pt x="57968" y="82886"/>
                    <a:pt x="59150" y="82218"/>
                  </a:cubicBezTo>
                  <a:lnTo>
                    <a:pt x="142609" y="34536"/>
                  </a:lnTo>
                  <a:cubicBezTo>
                    <a:pt x="143677" y="33944"/>
                    <a:pt x="143677" y="32418"/>
                    <a:pt x="142609" y="31807"/>
                  </a:cubicBezTo>
                  <a:lnTo>
                    <a:pt x="87580" y="382"/>
                  </a:lnTo>
                  <a:cubicBezTo>
                    <a:pt x="86894" y="0"/>
                    <a:pt x="86073" y="0"/>
                    <a:pt x="85386" y="382"/>
                  </a:cubicBezTo>
                  <a:lnTo>
                    <a:pt x="1031" y="48579"/>
                  </a:lnTo>
                  <a:cubicBezTo>
                    <a:pt x="1" y="49151"/>
                    <a:pt x="1" y="50621"/>
                    <a:pt x="1031" y="51193"/>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8"/>
            <p:cNvSpPr/>
            <p:nvPr/>
          </p:nvSpPr>
          <p:spPr>
            <a:xfrm>
              <a:off x="4237400" y="4186450"/>
              <a:ext cx="395925" cy="226125"/>
            </a:xfrm>
            <a:custGeom>
              <a:avLst/>
              <a:gdLst/>
              <a:ahLst/>
              <a:cxnLst/>
              <a:rect l="l" t="t" r="r" b="b"/>
              <a:pathLst>
                <a:path w="15837" h="9045" fill="none" extrusionOk="0">
                  <a:moveTo>
                    <a:pt x="0" y="0"/>
                  </a:moveTo>
                  <a:lnTo>
                    <a:pt x="15837" y="9044"/>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8"/>
            <p:cNvSpPr/>
            <p:nvPr/>
          </p:nvSpPr>
          <p:spPr>
            <a:xfrm>
              <a:off x="5480500" y="3594950"/>
              <a:ext cx="1017950" cy="610125"/>
            </a:xfrm>
            <a:custGeom>
              <a:avLst/>
              <a:gdLst/>
              <a:ahLst/>
              <a:cxnLst/>
              <a:rect l="l" t="t" r="r" b="b"/>
              <a:pathLst>
                <a:path w="40718" h="24405" fill="none" extrusionOk="0">
                  <a:moveTo>
                    <a:pt x="39745" y="9121"/>
                  </a:moveTo>
                  <a:cubicBezTo>
                    <a:pt x="40718" y="8548"/>
                    <a:pt x="40718" y="7137"/>
                    <a:pt x="39745" y="6583"/>
                  </a:cubicBezTo>
                  <a:lnTo>
                    <a:pt x="31044" y="1546"/>
                  </a:lnTo>
                  <a:lnTo>
                    <a:pt x="31044" y="1546"/>
                  </a:lnTo>
                  <a:lnTo>
                    <a:pt x="28888" y="268"/>
                  </a:lnTo>
                  <a:cubicBezTo>
                    <a:pt x="28430" y="0"/>
                    <a:pt x="27858" y="0"/>
                    <a:pt x="27400" y="268"/>
                  </a:cubicBezTo>
                  <a:lnTo>
                    <a:pt x="992" y="15360"/>
                  </a:lnTo>
                  <a:cubicBezTo>
                    <a:pt x="0" y="15914"/>
                    <a:pt x="0" y="17345"/>
                    <a:pt x="992" y="17898"/>
                  </a:cubicBezTo>
                  <a:lnTo>
                    <a:pt x="1717" y="18318"/>
                  </a:lnTo>
                  <a:lnTo>
                    <a:pt x="1717" y="18318"/>
                  </a:lnTo>
                  <a:lnTo>
                    <a:pt x="3568" y="19367"/>
                  </a:lnTo>
                  <a:lnTo>
                    <a:pt x="9750" y="22897"/>
                  </a:lnTo>
                  <a:lnTo>
                    <a:pt x="9750" y="22897"/>
                  </a:lnTo>
                  <a:lnTo>
                    <a:pt x="11944" y="24156"/>
                  </a:lnTo>
                  <a:cubicBezTo>
                    <a:pt x="12402" y="24404"/>
                    <a:pt x="12956" y="24404"/>
                    <a:pt x="13414" y="24156"/>
                  </a:cubicBez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8"/>
            <p:cNvSpPr/>
            <p:nvPr/>
          </p:nvSpPr>
          <p:spPr>
            <a:xfrm>
              <a:off x="5645525" y="3704650"/>
              <a:ext cx="731300" cy="417900"/>
            </a:xfrm>
            <a:custGeom>
              <a:avLst/>
              <a:gdLst/>
              <a:ahLst/>
              <a:cxnLst/>
              <a:rect l="l" t="t" r="r" b="b"/>
              <a:pathLst>
                <a:path w="29252" h="16716" fill="none" extrusionOk="0">
                  <a:moveTo>
                    <a:pt x="1" y="16715"/>
                  </a:moveTo>
                  <a:lnTo>
                    <a:pt x="29251" y="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8"/>
            <p:cNvSpPr/>
            <p:nvPr/>
          </p:nvSpPr>
          <p:spPr>
            <a:xfrm>
              <a:off x="6030475" y="3903100"/>
              <a:ext cx="149825" cy="85400"/>
            </a:xfrm>
            <a:custGeom>
              <a:avLst/>
              <a:gdLst/>
              <a:ahLst/>
              <a:cxnLst/>
              <a:rect l="l" t="t" r="r" b="b"/>
              <a:pathLst>
                <a:path w="5993" h="3416" fill="none" extrusionOk="0">
                  <a:moveTo>
                    <a:pt x="1" y="0"/>
                  </a:moveTo>
                  <a:lnTo>
                    <a:pt x="5992" y="3416"/>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8"/>
            <p:cNvSpPr/>
            <p:nvPr/>
          </p:nvSpPr>
          <p:spPr>
            <a:xfrm>
              <a:off x="4162500" y="2839850"/>
              <a:ext cx="2512450" cy="1423425"/>
            </a:xfrm>
            <a:custGeom>
              <a:avLst/>
              <a:gdLst/>
              <a:ahLst/>
              <a:cxnLst/>
              <a:rect l="l" t="t" r="r" b="b"/>
              <a:pathLst>
                <a:path w="100498" h="56937" fill="none" extrusionOk="0">
                  <a:moveTo>
                    <a:pt x="1" y="43122"/>
                  </a:moveTo>
                  <a:lnTo>
                    <a:pt x="24061" y="56936"/>
                  </a:lnTo>
                  <a:lnTo>
                    <a:pt x="100498" y="14215"/>
                  </a:lnTo>
                  <a:lnTo>
                    <a:pt x="75807" y="0"/>
                  </a:lnTo>
                  <a:close/>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8"/>
            <p:cNvSpPr/>
            <p:nvPr/>
          </p:nvSpPr>
          <p:spPr>
            <a:xfrm>
              <a:off x="3813325" y="1926850"/>
              <a:ext cx="570050" cy="1814575"/>
            </a:xfrm>
            <a:custGeom>
              <a:avLst/>
              <a:gdLst/>
              <a:ahLst/>
              <a:cxnLst/>
              <a:rect l="l" t="t" r="r" b="b"/>
              <a:pathLst>
                <a:path w="22802" h="72583" fill="none" extrusionOk="0">
                  <a:moveTo>
                    <a:pt x="22802" y="0"/>
                  </a:moveTo>
                  <a:lnTo>
                    <a:pt x="1" y="725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8"/>
            <p:cNvSpPr/>
            <p:nvPr/>
          </p:nvSpPr>
          <p:spPr>
            <a:xfrm>
              <a:off x="4187300" y="1719825"/>
              <a:ext cx="571025" cy="1804550"/>
            </a:xfrm>
            <a:custGeom>
              <a:avLst/>
              <a:gdLst/>
              <a:ahLst/>
              <a:cxnLst/>
              <a:rect l="l" t="t" r="r" b="b"/>
              <a:pathLst>
                <a:path w="22841" h="72182" fill="none" extrusionOk="0">
                  <a:moveTo>
                    <a:pt x="22840" y="0"/>
                  </a:moveTo>
                  <a:lnTo>
                    <a:pt x="1" y="72181"/>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8"/>
            <p:cNvSpPr/>
            <p:nvPr/>
          </p:nvSpPr>
          <p:spPr>
            <a:xfrm>
              <a:off x="4684825" y="14393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8"/>
            <p:cNvSpPr/>
            <p:nvPr/>
          </p:nvSpPr>
          <p:spPr>
            <a:xfrm>
              <a:off x="4816475" y="1353000"/>
              <a:ext cx="571500" cy="1804550"/>
            </a:xfrm>
            <a:custGeom>
              <a:avLst/>
              <a:gdLst/>
              <a:ahLst/>
              <a:cxnLst/>
              <a:rect l="l" t="t" r="r" b="b"/>
              <a:pathLst>
                <a:path w="22860" h="72182" fill="none" extrusionOk="0">
                  <a:moveTo>
                    <a:pt x="22859" y="0"/>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8"/>
            <p:cNvSpPr/>
            <p:nvPr/>
          </p:nvSpPr>
          <p:spPr>
            <a:xfrm>
              <a:off x="5069300" y="1209900"/>
              <a:ext cx="571500" cy="1804075"/>
            </a:xfrm>
            <a:custGeom>
              <a:avLst/>
              <a:gdLst/>
              <a:ahLst/>
              <a:cxnLst/>
              <a:rect l="l" t="t" r="r" b="b"/>
              <a:pathLst>
                <a:path w="22860" h="72163" fill="none" extrusionOk="0">
                  <a:moveTo>
                    <a:pt x="22859" y="0"/>
                  </a:moveTo>
                  <a:lnTo>
                    <a:pt x="1" y="7216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8"/>
            <p:cNvSpPr/>
            <p:nvPr/>
          </p:nvSpPr>
          <p:spPr>
            <a:xfrm>
              <a:off x="5130825" y="1177925"/>
              <a:ext cx="571500" cy="1804575"/>
            </a:xfrm>
            <a:custGeom>
              <a:avLst/>
              <a:gdLst/>
              <a:ahLst/>
              <a:cxnLst/>
              <a:rect l="l" t="t" r="r" b="b"/>
              <a:pathLst>
                <a:path w="22860" h="72183" fill="none" extrusionOk="0">
                  <a:moveTo>
                    <a:pt x="22859" y="1"/>
                  </a:moveTo>
                  <a:lnTo>
                    <a:pt x="1" y="72182"/>
                  </a:lnTo>
                </a:path>
              </a:pathLst>
            </a:custGeom>
            <a:noFill/>
            <a:ln w="19050" cap="rnd" cmpd="sng">
              <a:solidFill>
                <a:schemeClr val="dk2"/>
              </a:solidFill>
              <a:prstDash val="solid"/>
              <a:round/>
              <a:headEnd type="none" w="sm" len="sm"/>
              <a:tailEnd type="none" w="sm" len="sm"/>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706" name="Google Shape;706;p38"/>
          <p:cNvCxnSpPr/>
          <p:nvPr/>
        </p:nvCxnSpPr>
        <p:spPr>
          <a:xfrm>
            <a:off x="7987613" y="539500"/>
            <a:ext cx="618300"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707" name="Google Shape;707;p38"/>
          <p:cNvCxnSpPr/>
          <p:nvPr/>
        </p:nvCxnSpPr>
        <p:spPr>
          <a:xfrm rot="-5400000" flipH="1">
            <a:off x="6759300" y="981650"/>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pic>
        <p:nvPicPr>
          <p:cNvPr id="31" name="图片 30">
            <a:extLst>
              <a:ext uri="{FF2B5EF4-FFF2-40B4-BE49-F238E27FC236}">
                <a16:creationId xmlns:a16="http://schemas.microsoft.com/office/drawing/2014/main" id="{344E0E8C-E9D2-418A-B749-339E48250E8C}"/>
              </a:ext>
            </a:extLst>
          </p:cNvPr>
          <p:cNvPicPr>
            <a:picLocks noChangeAspect="1"/>
          </p:cNvPicPr>
          <p:nvPr/>
        </p:nvPicPr>
        <p:blipFill>
          <a:blip r:embed="rId3"/>
          <a:stretch>
            <a:fillRect/>
          </a:stretch>
        </p:blipFill>
        <p:spPr>
          <a:xfrm>
            <a:off x="194877" y="218922"/>
            <a:ext cx="7113843" cy="4705655"/>
          </a:xfrm>
          <a:prstGeom prst="rect">
            <a:avLst/>
          </a:prstGeom>
        </p:spPr>
      </p:pic>
      <p:sp>
        <p:nvSpPr>
          <p:cNvPr id="28" name="Google Shape;460;p37">
            <a:extLst>
              <a:ext uri="{FF2B5EF4-FFF2-40B4-BE49-F238E27FC236}">
                <a16:creationId xmlns:a16="http://schemas.microsoft.com/office/drawing/2014/main" id="{FF1407C9-B415-40ED-8BFE-2FD65FDB4359}"/>
              </a:ext>
            </a:extLst>
          </p:cNvPr>
          <p:cNvSpPr txBox="1">
            <a:spLocks noGrp="1"/>
          </p:cNvSpPr>
          <p:nvPr>
            <p:ph type="subTitle" idx="1"/>
          </p:nvPr>
        </p:nvSpPr>
        <p:spPr>
          <a:xfrm>
            <a:off x="456612" y="415699"/>
            <a:ext cx="3872501" cy="1827440"/>
          </a:xfrm>
          <a:prstGeom prst="rect">
            <a:avLst/>
          </a:prstGeom>
          <a:solidFill>
            <a:srgbClr val="084CAB">
              <a:alpha val="70980"/>
            </a:srgbClr>
          </a:solidFill>
          <a:ln>
            <a:solidFill>
              <a:schemeClr val="accent1"/>
            </a:solidFill>
          </a:ln>
        </p:spPr>
        <p:txBody>
          <a:bodyPr spcFirstLastPara="1" wrap="square" lIns="91425" tIns="91425" rIns="91425" bIns="91425" anchor="t" anchorCtr="0">
            <a:no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accent5">
                    <a:lumMod val="95000"/>
                  </a:schemeClr>
                </a:solidFill>
                <a:latin typeface="Microsoft YaHei" panose="020B0503020204020204" pitchFamily="34" charset="-122"/>
                <a:ea typeface="Microsoft YaHei" panose="020B0503020204020204" pitchFamily="34" charset="-122"/>
              </a:rPr>
              <a:t>当我们拥有了对交易合约的运行进行分析，并确定了该交易的运行没有利用程序漏洞且符合开发者设计逻辑时，我们如何在链上使用这样的信息呢？</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a:solidFill>
                  <a:schemeClr val="accent5">
                    <a:lumMod val="95000"/>
                  </a:schemeClr>
                </a:solidFill>
                <a:latin typeface="Microsoft YaHei" panose="020B0503020204020204" pitchFamily="34" charset="-122"/>
                <a:ea typeface="Microsoft YaHei" panose="020B0503020204020204" pitchFamily="34" charset="-122"/>
              </a:rPr>
              <a:t>我们利用签名来解决这一问题。当合约所有者对交易进行认证成功后，合约所有者使用私钥对交易本身进行签名。当交易上链时，以太坊网络中的执行客户端（execution </a:t>
            </a:r>
            <a:r>
              <a:rPr lang="en-US" altLang="en-US" sz="1200" dirty="0" err="1">
                <a:solidFill>
                  <a:schemeClr val="accent5">
                    <a:lumMod val="95000"/>
                  </a:schemeClr>
                </a:solidFill>
                <a:latin typeface="Microsoft YaHei" panose="020B0503020204020204" pitchFamily="34" charset="-122"/>
                <a:ea typeface="Microsoft YaHei" panose="020B0503020204020204" pitchFamily="34" charset="-122"/>
              </a:rPr>
              <a:t>client）对该签名进行运行时认证。当签名合法时，才会继续执行该交易的剩余代码</a:t>
            </a:r>
            <a:r>
              <a:rPr lang="en-US" altLang="en-US" sz="1200" dirty="0">
                <a:solidFill>
                  <a:schemeClr val="accent5">
                    <a:lumMod val="95000"/>
                  </a:schemeClr>
                </a:solidFill>
                <a:latin typeface="Microsoft YaHei" panose="020B0503020204020204" pitchFamily="34" charset="-122"/>
                <a:ea typeface="Microsoft YaHei"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dirty="0" err="1">
                <a:solidFill>
                  <a:schemeClr val="accent5">
                    <a:lumMod val="95000"/>
                  </a:schemeClr>
                </a:solidFill>
                <a:latin typeface="Microsoft YaHei" panose="020B0503020204020204" pitchFamily="34" charset="-122"/>
                <a:ea typeface="Microsoft YaHei" panose="020B0503020204020204" pitchFamily="34" charset="-122"/>
              </a:rPr>
              <a:t>因此，签名信息协助以太坊节点检测合约的合法性</a:t>
            </a:r>
            <a:r>
              <a:rPr lang="en-US" altLang="en-US" sz="1200" dirty="0">
                <a:solidFill>
                  <a:schemeClr val="accent5">
                    <a:lumMod val="95000"/>
                  </a:schemeClr>
                </a:solidFill>
                <a:latin typeface="Microsoft YaHei" panose="020B0503020204020204" pitchFamily="34" charset="-122"/>
                <a:ea typeface="Microsoft YaHei" panose="020B0503020204020204" pitchFamily="34" charset="-122"/>
              </a:rPr>
              <a:t>。</a:t>
            </a:r>
          </a:p>
        </p:txBody>
      </p:sp>
    </p:spTree>
    <p:extLst>
      <p:ext uri="{BB962C8B-B14F-4D97-AF65-F5344CB8AC3E}">
        <p14:creationId xmlns:p14="http://schemas.microsoft.com/office/powerpoint/2010/main" val="3624265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9"/>
          <p:cNvSpPr txBox="1">
            <a:spLocks noGrp="1"/>
          </p:cNvSpPr>
          <p:nvPr>
            <p:ph type="title"/>
          </p:nvPr>
        </p:nvSpPr>
        <p:spPr>
          <a:xfrm>
            <a:off x="1200900" y="3425625"/>
            <a:ext cx="67422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a:t>
            </a:r>
            <a:r>
              <a:rPr lang="zh-CN" altLang="en-US" dirty="0">
                <a:latin typeface="Microsoft YaHei" panose="020B0503020204020204" pitchFamily="34" charset="-122"/>
                <a:ea typeface="Microsoft YaHei" panose="020B0503020204020204" pitchFamily="34" charset="-122"/>
              </a:rPr>
              <a:t>展示</a:t>
            </a:r>
            <a:r>
              <a:rPr lang="en" dirty="0">
                <a:latin typeface="Microsoft YaHei" panose="020B0503020204020204" pitchFamily="34" charset="-122"/>
                <a:ea typeface="Microsoft YaHei" panose="020B0503020204020204" pitchFamily="34" charset="-122"/>
              </a:rPr>
              <a:t>demo</a:t>
            </a:r>
            <a:br>
              <a:rPr lang="en" dirty="0"/>
            </a:br>
            <a:endParaRPr dirty="0"/>
          </a:p>
        </p:txBody>
      </p:sp>
      <p:cxnSp>
        <p:nvCxnSpPr>
          <p:cNvPr id="714" name="Google Shape;714;p39"/>
          <p:cNvCxnSpPr/>
          <p:nvPr/>
        </p:nvCxnSpPr>
        <p:spPr>
          <a:xfrm>
            <a:off x="1200900" y="3101225"/>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grpSp>
        <p:nvGrpSpPr>
          <p:cNvPr id="715" name="Google Shape;715;p39"/>
          <p:cNvGrpSpPr/>
          <p:nvPr/>
        </p:nvGrpSpPr>
        <p:grpSpPr>
          <a:xfrm flipH="1">
            <a:off x="7732632" y="3246090"/>
            <a:ext cx="698135" cy="688165"/>
            <a:chOff x="3398275" y="546563"/>
            <a:chExt cx="581150" cy="572850"/>
          </a:xfrm>
        </p:grpSpPr>
        <p:sp>
          <p:nvSpPr>
            <p:cNvPr id="716" name="Google Shape;716;p39"/>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0"/>
          <p:cNvSpPr txBox="1">
            <a:spLocks noGrp="1"/>
          </p:cNvSpPr>
          <p:nvPr>
            <p:ph type="title"/>
          </p:nvPr>
        </p:nvSpPr>
        <p:spPr>
          <a:xfrm>
            <a:off x="713225" y="539500"/>
            <a:ext cx="7717500" cy="9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后续迭代的全部路线以及未来影响</a:t>
            </a:r>
            <a:endParaRPr dirty="0">
              <a:latin typeface="Microsoft YaHei" panose="020B0503020204020204" pitchFamily="34" charset="-122"/>
              <a:ea typeface="Microsoft YaHei" panose="020B0503020204020204" pitchFamily="34" charset="-122"/>
            </a:endParaRPr>
          </a:p>
        </p:txBody>
      </p:sp>
      <p:cxnSp>
        <p:nvCxnSpPr>
          <p:cNvPr id="726" name="Google Shape;726;p40"/>
          <p:cNvCxnSpPr/>
          <p:nvPr/>
        </p:nvCxnSpPr>
        <p:spPr>
          <a:xfrm>
            <a:off x="905439" y="1728450"/>
            <a:ext cx="0" cy="2350800"/>
          </a:xfrm>
          <a:prstGeom prst="straightConnector1">
            <a:avLst/>
          </a:prstGeom>
          <a:noFill/>
          <a:ln w="19050" cap="flat" cmpd="sng">
            <a:solidFill>
              <a:schemeClr val="lt2"/>
            </a:solidFill>
            <a:prstDash val="solid"/>
            <a:round/>
            <a:headEnd type="oval" w="med" len="med"/>
            <a:tailEnd type="none" w="med" len="med"/>
          </a:ln>
          <a:effectLst>
            <a:outerShdw blurRad="85725" algn="bl" rotWithShape="0">
              <a:schemeClr val="lt2">
                <a:alpha val="50000"/>
              </a:schemeClr>
            </a:outerShdw>
          </a:effectLst>
        </p:spPr>
      </p:cxnSp>
      <p:cxnSp>
        <p:nvCxnSpPr>
          <p:cNvPr id="727" name="Google Shape;727;p40"/>
          <p:cNvCxnSpPr>
            <a:cxnSpLocks/>
          </p:cNvCxnSpPr>
          <p:nvPr/>
        </p:nvCxnSpPr>
        <p:spPr>
          <a:xfrm>
            <a:off x="905439" y="4079250"/>
            <a:ext cx="7554636" cy="0"/>
          </a:xfrm>
          <a:prstGeom prst="straightConnector1">
            <a:avLst/>
          </a:prstGeom>
          <a:noFill/>
          <a:ln w="19050" cap="flat" cmpd="sng">
            <a:solidFill>
              <a:schemeClr val="lt2"/>
            </a:solidFill>
            <a:prstDash val="solid"/>
            <a:round/>
            <a:headEnd type="none" w="med" len="med"/>
            <a:tailEnd type="oval" w="med" len="med"/>
          </a:ln>
          <a:effectLst>
            <a:outerShdw blurRad="85725" algn="bl" rotWithShape="0">
              <a:schemeClr val="lt2">
                <a:alpha val="50000"/>
              </a:schemeClr>
            </a:outerShdw>
          </a:effectLst>
        </p:spPr>
      </p:cxnSp>
      <p:sp>
        <p:nvSpPr>
          <p:cNvPr id="730" name="Google Shape;730;p40"/>
          <p:cNvSpPr/>
          <p:nvPr/>
        </p:nvSpPr>
        <p:spPr>
          <a:xfrm>
            <a:off x="1910613" y="1757375"/>
            <a:ext cx="482271" cy="434606"/>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01</a:t>
            </a:r>
          </a:p>
        </p:txBody>
      </p:sp>
      <p:sp>
        <p:nvSpPr>
          <p:cNvPr id="731" name="Google Shape;731;p40"/>
          <p:cNvSpPr txBox="1"/>
          <p:nvPr/>
        </p:nvSpPr>
        <p:spPr>
          <a:xfrm>
            <a:off x="1106522" y="2365238"/>
            <a:ext cx="2198741"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200" b="1" dirty="0">
                <a:solidFill>
                  <a:srgbClr val="FFFFFF"/>
                </a:solidFill>
                <a:latin typeface="幼圆" panose="02010509060101010101" pitchFamily="49" charset="-122"/>
                <a:ea typeface="幼圆" panose="02010509060101010101" pitchFamily="49" charset="-122"/>
                <a:cs typeface="Audiowide"/>
                <a:sym typeface="Audiowide"/>
              </a:rPr>
              <a:t>预防更多的攻击</a:t>
            </a:r>
            <a:endParaRPr sz="2200" b="1" dirty="0">
              <a:solidFill>
                <a:srgbClr val="FFFFFF"/>
              </a:solidFill>
              <a:latin typeface="幼圆" panose="02010509060101010101" pitchFamily="49" charset="-122"/>
              <a:ea typeface="幼圆" panose="02010509060101010101" pitchFamily="49" charset="-122"/>
              <a:cs typeface="Audiowide"/>
              <a:sym typeface="Audiowide"/>
            </a:endParaRPr>
          </a:p>
        </p:txBody>
      </p:sp>
      <p:sp>
        <p:nvSpPr>
          <p:cNvPr id="733" name="Google Shape;733;p40"/>
          <p:cNvSpPr/>
          <p:nvPr/>
        </p:nvSpPr>
        <p:spPr>
          <a:xfrm>
            <a:off x="1839892" y="3065075"/>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4489749" y="3065075"/>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txBox="1"/>
          <p:nvPr/>
        </p:nvSpPr>
        <p:spPr>
          <a:xfrm>
            <a:off x="6789299" y="2425204"/>
            <a:ext cx="14817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b="1" dirty="0">
              <a:solidFill>
                <a:srgbClr val="FFFFFF"/>
              </a:solidFill>
              <a:latin typeface="Audiowide"/>
              <a:ea typeface="Audiowide"/>
              <a:cs typeface="Audiowide"/>
              <a:sym typeface="Audiowide"/>
            </a:endParaRPr>
          </a:p>
        </p:txBody>
      </p:sp>
      <p:sp>
        <p:nvSpPr>
          <p:cNvPr id="741" name="Google Shape;741;p40"/>
          <p:cNvSpPr/>
          <p:nvPr/>
        </p:nvSpPr>
        <p:spPr>
          <a:xfrm>
            <a:off x="7102606" y="3065075"/>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txBox="1"/>
          <p:nvPr/>
        </p:nvSpPr>
        <p:spPr>
          <a:xfrm>
            <a:off x="3378900" y="4279475"/>
            <a:ext cx="50811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Audiowide"/>
                <a:ea typeface="Audiowide"/>
                <a:cs typeface="Audiowide"/>
                <a:sym typeface="Audiowide"/>
              </a:rPr>
              <a:t>PROBLEMS</a:t>
            </a:r>
            <a:endParaRPr sz="2200" b="1">
              <a:solidFill>
                <a:srgbClr val="FFFFFF"/>
              </a:solidFill>
              <a:latin typeface="Audiowide"/>
              <a:ea typeface="Audiowide"/>
              <a:cs typeface="Audiowide"/>
              <a:sym typeface="Audiowide"/>
            </a:endParaRPr>
          </a:p>
        </p:txBody>
      </p:sp>
      <p:sp>
        <p:nvSpPr>
          <p:cNvPr id="743" name="Google Shape;743;p40"/>
          <p:cNvSpPr/>
          <p:nvPr/>
        </p:nvSpPr>
        <p:spPr>
          <a:xfrm>
            <a:off x="2109959" y="3282074"/>
            <a:ext cx="192006" cy="298002"/>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40"/>
          <p:cNvGrpSpPr/>
          <p:nvPr/>
        </p:nvGrpSpPr>
        <p:grpSpPr>
          <a:xfrm>
            <a:off x="7298209" y="3270836"/>
            <a:ext cx="340926" cy="320478"/>
            <a:chOff x="849741" y="1959307"/>
            <a:chExt cx="399398" cy="375443"/>
          </a:xfrm>
        </p:grpSpPr>
        <p:sp>
          <p:nvSpPr>
            <p:cNvPr id="745" name="Google Shape;745;p40"/>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40"/>
          <p:cNvSpPr/>
          <p:nvPr/>
        </p:nvSpPr>
        <p:spPr>
          <a:xfrm>
            <a:off x="4693115" y="3297722"/>
            <a:ext cx="325413" cy="266707"/>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 name="Google Shape;748;p40"/>
          <p:cNvCxnSpPr/>
          <p:nvPr/>
        </p:nvCxnSpPr>
        <p:spPr>
          <a:xfrm rot="-5400000" flipH="1">
            <a:off x="7368763" y="4425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749" name="Google Shape;749;p40"/>
          <p:cNvCxnSpPr>
            <a:cxnSpLocks/>
          </p:cNvCxnSpPr>
          <p:nvPr/>
        </p:nvCxnSpPr>
        <p:spPr>
          <a:xfrm>
            <a:off x="3043350" y="3435247"/>
            <a:ext cx="979181"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750" name="Google Shape;750;p40"/>
          <p:cNvCxnSpPr>
            <a:cxnSpLocks/>
          </p:cNvCxnSpPr>
          <p:nvPr/>
        </p:nvCxnSpPr>
        <p:spPr>
          <a:xfrm flipV="1">
            <a:off x="5759052" y="3431075"/>
            <a:ext cx="810898" cy="4172"/>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
        <p:nvSpPr>
          <p:cNvPr id="31" name="Google Shape;731;p40">
            <a:extLst>
              <a:ext uri="{FF2B5EF4-FFF2-40B4-BE49-F238E27FC236}">
                <a16:creationId xmlns:a16="http://schemas.microsoft.com/office/drawing/2014/main" id="{913D707F-7C3B-4070-8DB2-C9D6CC011F17}"/>
              </a:ext>
            </a:extLst>
          </p:cNvPr>
          <p:cNvSpPr txBox="1"/>
          <p:nvPr/>
        </p:nvSpPr>
        <p:spPr>
          <a:xfrm>
            <a:off x="4146461" y="2370062"/>
            <a:ext cx="133496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200" b="1" dirty="0">
                <a:solidFill>
                  <a:srgbClr val="FFFFFF"/>
                </a:solidFill>
                <a:latin typeface="幼圆" panose="02010509060101010101" pitchFamily="49" charset="-122"/>
                <a:ea typeface="幼圆" panose="02010509060101010101" pitchFamily="49" charset="-122"/>
                <a:cs typeface="Audiowide"/>
                <a:sym typeface="Audiowide"/>
              </a:rPr>
              <a:t>信任建立</a:t>
            </a:r>
            <a:endParaRPr sz="2200" b="1" dirty="0">
              <a:solidFill>
                <a:srgbClr val="FFFFFF"/>
              </a:solidFill>
              <a:latin typeface="幼圆" panose="02010509060101010101" pitchFamily="49" charset="-122"/>
              <a:ea typeface="幼圆" panose="02010509060101010101" pitchFamily="49" charset="-122"/>
              <a:cs typeface="Audiowide"/>
              <a:sym typeface="Audiowide"/>
            </a:endParaRPr>
          </a:p>
        </p:txBody>
      </p:sp>
      <p:sp>
        <p:nvSpPr>
          <p:cNvPr id="32" name="Google Shape;730;p40">
            <a:extLst>
              <a:ext uri="{FF2B5EF4-FFF2-40B4-BE49-F238E27FC236}">
                <a16:creationId xmlns:a16="http://schemas.microsoft.com/office/drawing/2014/main" id="{9D81AA1C-9007-459A-A1FD-7EFD549C79F6}"/>
              </a:ext>
            </a:extLst>
          </p:cNvPr>
          <p:cNvSpPr/>
          <p:nvPr/>
        </p:nvSpPr>
        <p:spPr>
          <a:xfrm>
            <a:off x="4497324" y="1757375"/>
            <a:ext cx="594014" cy="434606"/>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a:t>
            </a:r>
            <a:r>
              <a:rPr lang="en-US" b="1" i="0" dirty="0">
                <a:ln w="19050" cap="flat" cmpd="sng">
                  <a:solidFill>
                    <a:schemeClr val="lt1"/>
                  </a:solidFill>
                  <a:prstDash val="solid"/>
                  <a:round/>
                  <a:headEnd type="none" w="sm" len="sm"/>
                  <a:tailEnd type="none" w="sm" len="sm"/>
                </a:ln>
                <a:noFill/>
                <a:latin typeface="Audiowide"/>
              </a:rPr>
              <a:t>2</a:t>
            </a:r>
            <a:endParaRPr b="1" i="0" dirty="0">
              <a:ln w="19050" cap="flat" cmpd="sng">
                <a:solidFill>
                  <a:schemeClr val="lt1"/>
                </a:solidFill>
                <a:prstDash val="solid"/>
                <a:round/>
                <a:headEnd type="none" w="sm" len="sm"/>
                <a:tailEnd type="none" w="sm" len="sm"/>
              </a:ln>
              <a:noFill/>
              <a:latin typeface="Audiowide"/>
            </a:endParaRPr>
          </a:p>
        </p:txBody>
      </p:sp>
      <p:sp>
        <p:nvSpPr>
          <p:cNvPr id="33" name="Google Shape;731;p40">
            <a:extLst>
              <a:ext uri="{FF2B5EF4-FFF2-40B4-BE49-F238E27FC236}">
                <a16:creationId xmlns:a16="http://schemas.microsoft.com/office/drawing/2014/main" id="{48332C4C-6645-4BB2-A320-6BD3E265317F}"/>
              </a:ext>
            </a:extLst>
          </p:cNvPr>
          <p:cNvSpPr txBox="1"/>
          <p:nvPr/>
        </p:nvSpPr>
        <p:spPr>
          <a:xfrm>
            <a:off x="6406234" y="2375117"/>
            <a:ext cx="2198741"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200" b="1" dirty="0">
                <a:solidFill>
                  <a:srgbClr val="FFFFFF"/>
                </a:solidFill>
                <a:latin typeface="幼圆" panose="02010509060101010101" pitchFamily="49" charset="-122"/>
                <a:ea typeface="幼圆" panose="02010509060101010101" pitchFamily="49" charset="-122"/>
                <a:cs typeface="Audiowide"/>
                <a:sym typeface="Audiowide"/>
              </a:rPr>
              <a:t>验证与加速计算</a:t>
            </a:r>
            <a:endParaRPr sz="2200" b="1" dirty="0">
              <a:solidFill>
                <a:srgbClr val="FFFFFF"/>
              </a:solidFill>
              <a:latin typeface="幼圆" panose="02010509060101010101" pitchFamily="49" charset="-122"/>
              <a:ea typeface="幼圆" panose="02010509060101010101" pitchFamily="49" charset="-122"/>
              <a:cs typeface="Audiowide"/>
              <a:sym typeface="Audiowide"/>
            </a:endParaRPr>
          </a:p>
        </p:txBody>
      </p:sp>
      <p:sp>
        <p:nvSpPr>
          <p:cNvPr id="34" name="Google Shape;730;p40">
            <a:extLst>
              <a:ext uri="{FF2B5EF4-FFF2-40B4-BE49-F238E27FC236}">
                <a16:creationId xmlns:a16="http://schemas.microsoft.com/office/drawing/2014/main" id="{30E9C122-A1CE-42B9-937F-21A620CEE065}"/>
              </a:ext>
            </a:extLst>
          </p:cNvPr>
          <p:cNvSpPr/>
          <p:nvPr/>
        </p:nvSpPr>
        <p:spPr>
          <a:xfrm>
            <a:off x="7147180" y="1762430"/>
            <a:ext cx="594014" cy="434606"/>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a:t>
            </a:r>
            <a:r>
              <a:rPr lang="en-US" b="1" dirty="0">
                <a:ln w="19050" cap="flat" cmpd="sng">
                  <a:solidFill>
                    <a:schemeClr val="lt1"/>
                  </a:solidFill>
                  <a:prstDash val="solid"/>
                  <a:round/>
                  <a:headEnd type="none" w="sm" len="sm"/>
                  <a:tailEnd type="none" w="sm" len="sm"/>
                </a:ln>
                <a:noFill/>
                <a:latin typeface="Audiowide"/>
              </a:rPr>
              <a:t>3</a:t>
            </a:r>
            <a:endParaRPr b="1" i="0" dirty="0">
              <a:ln w="19050" cap="flat" cmpd="sng">
                <a:solidFill>
                  <a:schemeClr val="lt1"/>
                </a:solidFill>
                <a:prstDash val="solid"/>
                <a:round/>
                <a:headEnd type="none" w="sm" len="sm"/>
                <a:tailEnd type="none" w="sm" len="sm"/>
              </a:ln>
              <a:noFill/>
              <a:latin typeface="Audiowide"/>
            </a:endParaRPr>
          </a:p>
        </p:txBody>
      </p:sp>
      <p:pic>
        <p:nvPicPr>
          <p:cNvPr id="24" name="图片 23">
            <a:extLst>
              <a:ext uri="{FF2B5EF4-FFF2-40B4-BE49-F238E27FC236}">
                <a16:creationId xmlns:a16="http://schemas.microsoft.com/office/drawing/2014/main" id="{B006C4E2-F61D-4FE4-A70B-2EE951C47196}"/>
              </a:ext>
            </a:extLst>
          </p:cNvPr>
          <p:cNvPicPr>
            <a:picLocks noChangeAspect="1"/>
          </p:cNvPicPr>
          <p:nvPr/>
        </p:nvPicPr>
        <p:blipFill>
          <a:blip r:embed="rId3"/>
          <a:stretch>
            <a:fillRect/>
          </a:stretch>
        </p:blipFill>
        <p:spPr>
          <a:xfrm>
            <a:off x="196485" y="236926"/>
            <a:ext cx="7113843" cy="47056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40"/>
          <p:cNvSpPr txBox="1">
            <a:spLocks noGrp="1"/>
          </p:cNvSpPr>
          <p:nvPr>
            <p:ph type="title"/>
          </p:nvPr>
        </p:nvSpPr>
        <p:spPr>
          <a:xfrm>
            <a:off x="713225" y="539500"/>
            <a:ext cx="7717500" cy="93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latin typeface="Microsoft YaHei" panose="020B0503020204020204" pitchFamily="34" charset="-122"/>
                <a:ea typeface="Microsoft YaHei" panose="020B0503020204020204" pitchFamily="34" charset="-122"/>
              </a:rPr>
              <a:t>4. </a:t>
            </a:r>
            <a:r>
              <a:rPr lang="zh-CN" altLang="en-US" dirty="0">
                <a:latin typeface="Microsoft YaHei" panose="020B0503020204020204" pitchFamily="34" charset="-122"/>
                <a:ea typeface="Microsoft YaHei" panose="020B0503020204020204" pitchFamily="34" charset="-122"/>
              </a:rPr>
              <a:t>后续迭代的全部路线以及未来影响</a:t>
            </a:r>
            <a:endParaRPr dirty="0">
              <a:latin typeface="Microsoft YaHei" panose="020B0503020204020204" pitchFamily="34" charset="-122"/>
              <a:ea typeface="Microsoft YaHei" panose="020B0503020204020204" pitchFamily="34" charset="-122"/>
            </a:endParaRPr>
          </a:p>
        </p:txBody>
      </p:sp>
      <p:cxnSp>
        <p:nvCxnSpPr>
          <p:cNvPr id="726" name="Google Shape;726;p40"/>
          <p:cNvCxnSpPr/>
          <p:nvPr/>
        </p:nvCxnSpPr>
        <p:spPr>
          <a:xfrm>
            <a:off x="905439" y="1728450"/>
            <a:ext cx="0" cy="2350800"/>
          </a:xfrm>
          <a:prstGeom prst="straightConnector1">
            <a:avLst/>
          </a:prstGeom>
          <a:noFill/>
          <a:ln w="19050" cap="flat" cmpd="sng">
            <a:solidFill>
              <a:schemeClr val="lt2"/>
            </a:solidFill>
            <a:prstDash val="solid"/>
            <a:round/>
            <a:headEnd type="oval" w="med" len="med"/>
            <a:tailEnd type="none" w="med" len="med"/>
          </a:ln>
          <a:effectLst>
            <a:outerShdw blurRad="85725" algn="bl" rotWithShape="0">
              <a:schemeClr val="lt2">
                <a:alpha val="50000"/>
              </a:schemeClr>
            </a:outerShdw>
          </a:effectLst>
        </p:spPr>
      </p:cxnSp>
      <p:cxnSp>
        <p:nvCxnSpPr>
          <p:cNvPr id="727" name="Google Shape;727;p40"/>
          <p:cNvCxnSpPr>
            <a:cxnSpLocks/>
          </p:cNvCxnSpPr>
          <p:nvPr/>
        </p:nvCxnSpPr>
        <p:spPr>
          <a:xfrm>
            <a:off x="905439" y="4079250"/>
            <a:ext cx="7554636" cy="0"/>
          </a:xfrm>
          <a:prstGeom prst="straightConnector1">
            <a:avLst/>
          </a:prstGeom>
          <a:noFill/>
          <a:ln w="19050" cap="flat" cmpd="sng">
            <a:solidFill>
              <a:schemeClr val="lt2"/>
            </a:solidFill>
            <a:prstDash val="solid"/>
            <a:round/>
            <a:headEnd type="none" w="med" len="med"/>
            <a:tailEnd type="oval" w="med" len="med"/>
          </a:ln>
          <a:effectLst>
            <a:outerShdw blurRad="85725" algn="bl" rotWithShape="0">
              <a:schemeClr val="lt2">
                <a:alpha val="50000"/>
              </a:schemeClr>
            </a:outerShdw>
          </a:effectLst>
        </p:spPr>
      </p:cxnSp>
      <p:sp>
        <p:nvSpPr>
          <p:cNvPr id="730" name="Google Shape;730;p40"/>
          <p:cNvSpPr/>
          <p:nvPr/>
        </p:nvSpPr>
        <p:spPr>
          <a:xfrm>
            <a:off x="1910613" y="1757375"/>
            <a:ext cx="482271" cy="434606"/>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01</a:t>
            </a:r>
          </a:p>
        </p:txBody>
      </p:sp>
      <p:sp>
        <p:nvSpPr>
          <p:cNvPr id="731" name="Google Shape;731;p40"/>
          <p:cNvSpPr txBox="1"/>
          <p:nvPr/>
        </p:nvSpPr>
        <p:spPr>
          <a:xfrm>
            <a:off x="1106522" y="2365238"/>
            <a:ext cx="2198741"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200" b="1" dirty="0">
                <a:solidFill>
                  <a:srgbClr val="FFFFFF"/>
                </a:solidFill>
                <a:latin typeface="幼圆" panose="02010509060101010101" pitchFamily="49" charset="-122"/>
                <a:ea typeface="幼圆" panose="02010509060101010101" pitchFamily="49" charset="-122"/>
                <a:cs typeface="Audiowide"/>
                <a:sym typeface="Audiowide"/>
              </a:rPr>
              <a:t>预防更多的攻击</a:t>
            </a:r>
            <a:endParaRPr sz="2200" b="1" dirty="0">
              <a:solidFill>
                <a:srgbClr val="FFFFFF"/>
              </a:solidFill>
              <a:latin typeface="幼圆" panose="02010509060101010101" pitchFamily="49" charset="-122"/>
              <a:ea typeface="幼圆" panose="02010509060101010101" pitchFamily="49" charset="-122"/>
              <a:cs typeface="Audiowide"/>
              <a:sym typeface="Audiowide"/>
            </a:endParaRPr>
          </a:p>
        </p:txBody>
      </p:sp>
      <p:sp>
        <p:nvSpPr>
          <p:cNvPr id="733" name="Google Shape;733;p40"/>
          <p:cNvSpPr/>
          <p:nvPr/>
        </p:nvSpPr>
        <p:spPr>
          <a:xfrm>
            <a:off x="1839892" y="3065075"/>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40"/>
          <p:cNvSpPr/>
          <p:nvPr/>
        </p:nvSpPr>
        <p:spPr>
          <a:xfrm>
            <a:off x="4489749" y="3065075"/>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40"/>
          <p:cNvSpPr txBox="1"/>
          <p:nvPr/>
        </p:nvSpPr>
        <p:spPr>
          <a:xfrm>
            <a:off x="6789299" y="2425204"/>
            <a:ext cx="148170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b="1" dirty="0">
              <a:solidFill>
                <a:srgbClr val="FFFFFF"/>
              </a:solidFill>
              <a:latin typeface="Audiowide"/>
              <a:ea typeface="Audiowide"/>
              <a:cs typeface="Audiowide"/>
              <a:sym typeface="Audiowide"/>
            </a:endParaRPr>
          </a:p>
        </p:txBody>
      </p:sp>
      <p:sp>
        <p:nvSpPr>
          <p:cNvPr id="741" name="Google Shape;741;p40"/>
          <p:cNvSpPr/>
          <p:nvPr/>
        </p:nvSpPr>
        <p:spPr>
          <a:xfrm>
            <a:off x="7102606" y="3065075"/>
            <a:ext cx="732000" cy="732000"/>
          </a:xfrm>
          <a:prstGeom prst="ellipse">
            <a:avLst/>
          </a:prstGeom>
          <a:noFill/>
          <a:ln w="19050" cap="flat" cmpd="sng">
            <a:solidFill>
              <a:schemeClr val="lt1"/>
            </a:solidFill>
            <a:prstDash val="solid"/>
            <a:round/>
            <a:headEnd type="none" w="sm" len="sm"/>
            <a:tailEnd type="none" w="sm" len="sm"/>
          </a:ln>
          <a:effectLst>
            <a:outerShdw blurRad="57150" dist="19050" dir="5400000" algn="bl" rotWithShape="0">
              <a:schemeClr val="l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40"/>
          <p:cNvSpPr txBox="1"/>
          <p:nvPr/>
        </p:nvSpPr>
        <p:spPr>
          <a:xfrm>
            <a:off x="3378900" y="4279475"/>
            <a:ext cx="5081100" cy="329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200" b="1">
                <a:solidFill>
                  <a:srgbClr val="FFFFFF"/>
                </a:solidFill>
                <a:latin typeface="Audiowide"/>
                <a:ea typeface="Audiowide"/>
                <a:cs typeface="Audiowide"/>
                <a:sym typeface="Audiowide"/>
              </a:rPr>
              <a:t>PROBLEMS</a:t>
            </a:r>
            <a:endParaRPr sz="2200" b="1">
              <a:solidFill>
                <a:srgbClr val="FFFFFF"/>
              </a:solidFill>
              <a:latin typeface="Audiowide"/>
              <a:ea typeface="Audiowide"/>
              <a:cs typeface="Audiowide"/>
              <a:sym typeface="Audiowide"/>
            </a:endParaRPr>
          </a:p>
        </p:txBody>
      </p:sp>
      <p:sp>
        <p:nvSpPr>
          <p:cNvPr id="743" name="Google Shape;743;p40"/>
          <p:cNvSpPr/>
          <p:nvPr/>
        </p:nvSpPr>
        <p:spPr>
          <a:xfrm>
            <a:off x="2109959" y="3282074"/>
            <a:ext cx="192006" cy="298002"/>
          </a:xfrm>
          <a:custGeom>
            <a:avLst/>
            <a:gdLst/>
            <a:ahLst/>
            <a:cxnLst/>
            <a:rect l="l" t="t" r="r" b="b"/>
            <a:pathLst>
              <a:path w="7061" h="10960" extrusionOk="0">
                <a:moveTo>
                  <a:pt x="3906" y="5316"/>
                </a:moveTo>
                <a:cubicBezTo>
                  <a:pt x="4072" y="5316"/>
                  <a:pt x="4191" y="5447"/>
                  <a:pt x="4191" y="5602"/>
                </a:cubicBezTo>
                <a:cubicBezTo>
                  <a:pt x="4191" y="5757"/>
                  <a:pt x="4060" y="5876"/>
                  <a:pt x="3906" y="5876"/>
                </a:cubicBezTo>
                <a:lnTo>
                  <a:pt x="3370" y="5876"/>
                </a:lnTo>
                <a:cubicBezTo>
                  <a:pt x="3215" y="5876"/>
                  <a:pt x="3096" y="5745"/>
                  <a:pt x="3096" y="5602"/>
                </a:cubicBezTo>
                <a:cubicBezTo>
                  <a:pt x="3096" y="5435"/>
                  <a:pt x="3227" y="5316"/>
                  <a:pt x="3370" y="5316"/>
                </a:cubicBezTo>
                <a:close/>
                <a:moveTo>
                  <a:pt x="5370" y="8459"/>
                </a:moveTo>
                <a:cubicBezTo>
                  <a:pt x="5430" y="8471"/>
                  <a:pt x="5489" y="8519"/>
                  <a:pt x="5489" y="8578"/>
                </a:cubicBezTo>
                <a:lnTo>
                  <a:pt x="5489" y="9317"/>
                </a:lnTo>
                <a:cubicBezTo>
                  <a:pt x="5489" y="9376"/>
                  <a:pt x="5430" y="9436"/>
                  <a:pt x="5370" y="9436"/>
                </a:cubicBezTo>
                <a:lnTo>
                  <a:pt x="1929" y="9436"/>
                </a:lnTo>
                <a:cubicBezTo>
                  <a:pt x="1870" y="9436"/>
                  <a:pt x="1810" y="9376"/>
                  <a:pt x="1810" y="9317"/>
                </a:cubicBezTo>
                <a:lnTo>
                  <a:pt x="1810" y="8578"/>
                </a:lnTo>
                <a:cubicBezTo>
                  <a:pt x="1810" y="8519"/>
                  <a:pt x="1870" y="8459"/>
                  <a:pt x="1929" y="8459"/>
                </a:cubicBezTo>
                <a:close/>
                <a:moveTo>
                  <a:pt x="3645" y="0"/>
                </a:moveTo>
                <a:cubicBezTo>
                  <a:pt x="3527" y="0"/>
                  <a:pt x="3411" y="54"/>
                  <a:pt x="3346" y="161"/>
                </a:cubicBezTo>
                <a:lnTo>
                  <a:pt x="191" y="4792"/>
                </a:lnTo>
                <a:cubicBezTo>
                  <a:pt x="0" y="5078"/>
                  <a:pt x="36" y="5447"/>
                  <a:pt x="262" y="5685"/>
                </a:cubicBezTo>
                <a:lnTo>
                  <a:pt x="1762" y="7209"/>
                </a:lnTo>
                <a:cubicBezTo>
                  <a:pt x="1822" y="7269"/>
                  <a:pt x="1858" y="7340"/>
                  <a:pt x="1858" y="7412"/>
                </a:cubicBezTo>
                <a:lnTo>
                  <a:pt x="1858" y="8078"/>
                </a:lnTo>
                <a:cubicBezTo>
                  <a:pt x="1620" y="8114"/>
                  <a:pt x="1429" y="8317"/>
                  <a:pt x="1429" y="8578"/>
                </a:cubicBezTo>
                <a:lnTo>
                  <a:pt x="1429" y="9317"/>
                </a:lnTo>
                <a:cubicBezTo>
                  <a:pt x="1429" y="9602"/>
                  <a:pt x="1643" y="9829"/>
                  <a:pt x="1929" y="9829"/>
                </a:cubicBezTo>
                <a:lnTo>
                  <a:pt x="2155" y="9829"/>
                </a:lnTo>
                <a:lnTo>
                  <a:pt x="2155" y="10472"/>
                </a:lnTo>
                <a:cubicBezTo>
                  <a:pt x="2155" y="10734"/>
                  <a:pt x="2358" y="10960"/>
                  <a:pt x="2632" y="10960"/>
                </a:cubicBezTo>
                <a:lnTo>
                  <a:pt x="3179" y="10960"/>
                </a:lnTo>
                <a:cubicBezTo>
                  <a:pt x="3286" y="10960"/>
                  <a:pt x="3370" y="10864"/>
                  <a:pt x="3370" y="10757"/>
                </a:cubicBezTo>
                <a:cubicBezTo>
                  <a:pt x="3370" y="10662"/>
                  <a:pt x="3286" y="10567"/>
                  <a:pt x="3179" y="10567"/>
                </a:cubicBezTo>
                <a:lnTo>
                  <a:pt x="2632" y="10567"/>
                </a:lnTo>
                <a:cubicBezTo>
                  <a:pt x="2584" y="10567"/>
                  <a:pt x="2536" y="10519"/>
                  <a:pt x="2536" y="10483"/>
                </a:cubicBezTo>
                <a:lnTo>
                  <a:pt x="2536" y="9829"/>
                </a:lnTo>
                <a:lnTo>
                  <a:pt x="4763" y="9829"/>
                </a:lnTo>
                <a:lnTo>
                  <a:pt x="4763" y="10483"/>
                </a:lnTo>
                <a:cubicBezTo>
                  <a:pt x="4763" y="10519"/>
                  <a:pt x="4715" y="10567"/>
                  <a:pt x="4668" y="10567"/>
                </a:cubicBezTo>
                <a:lnTo>
                  <a:pt x="4072" y="10567"/>
                </a:lnTo>
                <a:cubicBezTo>
                  <a:pt x="3965" y="10567"/>
                  <a:pt x="3882" y="10662"/>
                  <a:pt x="3882" y="10757"/>
                </a:cubicBezTo>
                <a:cubicBezTo>
                  <a:pt x="3882" y="10864"/>
                  <a:pt x="3965" y="10960"/>
                  <a:pt x="4072" y="10960"/>
                </a:cubicBezTo>
                <a:lnTo>
                  <a:pt x="4668" y="10960"/>
                </a:lnTo>
                <a:cubicBezTo>
                  <a:pt x="4918" y="10960"/>
                  <a:pt x="5144" y="10745"/>
                  <a:pt x="5144" y="10472"/>
                </a:cubicBezTo>
                <a:lnTo>
                  <a:pt x="5144" y="9829"/>
                </a:lnTo>
                <a:lnTo>
                  <a:pt x="5370" y="9829"/>
                </a:lnTo>
                <a:cubicBezTo>
                  <a:pt x="5656" y="9829"/>
                  <a:pt x="5870" y="9602"/>
                  <a:pt x="5870" y="9317"/>
                </a:cubicBezTo>
                <a:lnTo>
                  <a:pt x="5870" y="8578"/>
                </a:lnTo>
                <a:cubicBezTo>
                  <a:pt x="5870" y="8317"/>
                  <a:pt x="5680" y="8114"/>
                  <a:pt x="5441" y="8078"/>
                </a:cubicBezTo>
                <a:lnTo>
                  <a:pt x="5441" y="7412"/>
                </a:lnTo>
                <a:cubicBezTo>
                  <a:pt x="5441" y="7340"/>
                  <a:pt x="5477" y="7269"/>
                  <a:pt x="5537" y="7209"/>
                </a:cubicBezTo>
                <a:lnTo>
                  <a:pt x="6977" y="5745"/>
                </a:lnTo>
                <a:cubicBezTo>
                  <a:pt x="7049" y="5673"/>
                  <a:pt x="7049" y="5554"/>
                  <a:pt x="6977" y="5483"/>
                </a:cubicBezTo>
                <a:cubicBezTo>
                  <a:pt x="6942" y="5441"/>
                  <a:pt x="6894" y="5420"/>
                  <a:pt x="6845" y="5420"/>
                </a:cubicBezTo>
                <a:cubicBezTo>
                  <a:pt x="6796" y="5420"/>
                  <a:pt x="6745" y="5441"/>
                  <a:pt x="6703" y="5483"/>
                </a:cubicBezTo>
                <a:lnTo>
                  <a:pt x="5263" y="6935"/>
                </a:lnTo>
                <a:cubicBezTo>
                  <a:pt x="5132" y="7066"/>
                  <a:pt x="5072" y="7233"/>
                  <a:pt x="5072" y="7412"/>
                </a:cubicBezTo>
                <a:lnTo>
                  <a:pt x="5072" y="8067"/>
                </a:lnTo>
                <a:lnTo>
                  <a:pt x="2262" y="8067"/>
                </a:lnTo>
                <a:lnTo>
                  <a:pt x="2262" y="7412"/>
                </a:lnTo>
                <a:cubicBezTo>
                  <a:pt x="2262" y="7233"/>
                  <a:pt x="2179" y="7054"/>
                  <a:pt x="2060" y="6935"/>
                </a:cubicBezTo>
                <a:lnTo>
                  <a:pt x="560" y="5423"/>
                </a:lnTo>
                <a:cubicBezTo>
                  <a:pt x="453" y="5316"/>
                  <a:pt x="441" y="5138"/>
                  <a:pt x="536" y="5019"/>
                </a:cubicBezTo>
                <a:lnTo>
                  <a:pt x="3477" y="685"/>
                </a:lnTo>
                <a:lnTo>
                  <a:pt x="3477" y="4923"/>
                </a:lnTo>
                <a:lnTo>
                  <a:pt x="3405" y="4923"/>
                </a:lnTo>
                <a:cubicBezTo>
                  <a:pt x="3036" y="4923"/>
                  <a:pt x="2739" y="5221"/>
                  <a:pt x="2739" y="5602"/>
                </a:cubicBezTo>
                <a:cubicBezTo>
                  <a:pt x="2739" y="5971"/>
                  <a:pt x="3036" y="6269"/>
                  <a:pt x="3405" y="6269"/>
                </a:cubicBezTo>
                <a:lnTo>
                  <a:pt x="3941" y="6269"/>
                </a:lnTo>
                <a:cubicBezTo>
                  <a:pt x="4310" y="6269"/>
                  <a:pt x="4608" y="5971"/>
                  <a:pt x="4608" y="5602"/>
                </a:cubicBezTo>
                <a:cubicBezTo>
                  <a:pt x="4608" y="5221"/>
                  <a:pt x="4310" y="4923"/>
                  <a:pt x="3941" y="4923"/>
                </a:cubicBezTo>
                <a:lnTo>
                  <a:pt x="3870" y="4923"/>
                </a:lnTo>
                <a:lnTo>
                  <a:pt x="3870" y="685"/>
                </a:lnTo>
                <a:lnTo>
                  <a:pt x="6692" y="4840"/>
                </a:lnTo>
                <a:cubicBezTo>
                  <a:pt x="6727" y="4889"/>
                  <a:pt x="6783" y="4918"/>
                  <a:pt x="6843" y="4918"/>
                </a:cubicBezTo>
                <a:cubicBezTo>
                  <a:pt x="6884" y="4918"/>
                  <a:pt x="6927" y="4905"/>
                  <a:pt x="6965" y="4876"/>
                </a:cubicBezTo>
                <a:cubicBezTo>
                  <a:pt x="7049" y="4816"/>
                  <a:pt x="7061" y="4697"/>
                  <a:pt x="7001" y="4614"/>
                </a:cubicBezTo>
                <a:lnTo>
                  <a:pt x="3953" y="161"/>
                </a:lnTo>
                <a:cubicBezTo>
                  <a:pt x="3882" y="54"/>
                  <a:pt x="3763" y="0"/>
                  <a:pt x="36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40"/>
          <p:cNvGrpSpPr/>
          <p:nvPr/>
        </p:nvGrpSpPr>
        <p:grpSpPr>
          <a:xfrm>
            <a:off x="7298209" y="3270836"/>
            <a:ext cx="340926" cy="320478"/>
            <a:chOff x="849741" y="1959307"/>
            <a:chExt cx="399398" cy="375443"/>
          </a:xfrm>
        </p:grpSpPr>
        <p:sp>
          <p:nvSpPr>
            <p:cNvPr id="745" name="Google Shape;745;p40"/>
            <p:cNvSpPr/>
            <p:nvPr/>
          </p:nvSpPr>
          <p:spPr>
            <a:xfrm>
              <a:off x="849741" y="1959307"/>
              <a:ext cx="399398" cy="375443"/>
            </a:xfrm>
            <a:custGeom>
              <a:avLst/>
              <a:gdLst/>
              <a:ahLst/>
              <a:cxnLst/>
              <a:rect l="l" t="t" r="r" b="b"/>
              <a:pathLst>
                <a:path w="12538" h="11786" extrusionOk="0">
                  <a:moveTo>
                    <a:pt x="2441" y="7273"/>
                  </a:moveTo>
                  <a:lnTo>
                    <a:pt x="5251" y="10082"/>
                  </a:lnTo>
                  <a:lnTo>
                    <a:pt x="4537" y="10797"/>
                  </a:lnTo>
                  <a:lnTo>
                    <a:pt x="1727" y="7987"/>
                  </a:lnTo>
                  <a:lnTo>
                    <a:pt x="2441" y="7273"/>
                  </a:lnTo>
                  <a:close/>
                  <a:moveTo>
                    <a:pt x="8661" y="1"/>
                  </a:moveTo>
                  <a:cubicBezTo>
                    <a:pt x="8400" y="1"/>
                    <a:pt x="8138" y="99"/>
                    <a:pt x="7942" y="296"/>
                  </a:cubicBezTo>
                  <a:lnTo>
                    <a:pt x="1846" y="6392"/>
                  </a:lnTo>
                  <a:cubicBezTo>
                    <a:pt x="1763" y="6463"/>
                    <a:pt x="1763" y="6582"/>
                    <a:pt x="1846" y="6665"/>
                  </a:cubicBezTo>
                  <a:lnTo>
                    <a:pt x="2168" y="6987"/>
                  </a:lnTo>
                  <a:lnTo>
                    <a:pt x="1322" y="7832"/>
                  </a:lnTo>
                  <a:cubicBezTo>
                    <a:pt x="1251" y="7916"/>
                    <a:pt x="1251" y="8035"/>
                    <a:pt x="1322" y="8106"/>
                  </a:cubicBezTo>
                  <a:lnTo>
                    <a:pt x="1941" y="8725"/>
                  </a:lnTo>
                  <a:lnTo>
                    <a:pt x="1465" y="9201"/>
                  </a:lnTo>
                  <a:cubicBezTo>
                    <a:pt x="1394" y="9285"/>
                    <a:pt x="1394" y="9404"/>
                    <a:pt x="1465" y="9475"/>
                  </a:cubicBezTo>
                  <a:cubicBezTo>
                    <a:pt x="1507" y="9511"/>
                    <a:pt x="1557" y="9529"/>
                    <a:pt x="1606" y="9529"/>
                  </a:cubicBezTo>
                  <a:cubicBezTo>
                    <a:pt x="1656" y="9529"/>
                    <a:pt x="1703" y="9511"/>
                    <a:pt x="1739" y="9475"/>
                  </a:cubicBezTo>
                  <a:lnTo>
                    <a:pt x="2215" y="8999"/>
                  </a:lnTo>
                  <a:lnTo>
                    <a:pt x="3525" y="10309"/>
                  </a:lnTo>
                  <a:lnTo>
                    <a:pt x="2453" y="11380"/>
                  </a:lnTo>
                  <a:lnTo>
                    <a:pt x="536" y="10678"/>
                  </a:lnTo>
                  <a:lnTo>
                    <a:pt x="1167" y="10035"/>
                  </a:lnTo>
                  <a:cubicBezTo>
                    <a:pt x="1251" y="9963"/>
                    <a:pt x="1251" y="9844"/>
                    <a:pt x="1167" y="9773"/>
                  </a:cubicBezTo>
                  <a:cubicBezTo>
                    <a:pt x="1132" y="9737"/>
                    <a:pt x="1084" y="9719"/>
                    <a:pt x="1036" y="9719"/>
                  </a:cubicBezTo>
                  <a:cubicBezTo>
                    <a:pt x="989" y="9719"/>
                    <a:pt x="941" y="9737"/>
                    <a:pt x="905" y="9773"/>
                  </a:cubicBezTo>
                  <a:lnTo>
                    <a:pt x="60" y="10618"/>
                  </a:lnTo>
                  <a:cubicBezTo>
                    <a:pt x="12" y="10666"/>
                    <a:pt x="1" y="10737"/>
                    <a:pt x="12" y="10797"/>
                  </a:cubicBezTo>
                  <a:cubicBezTo>
                    <a:pt x="24" y="10856"/>
                    <a:pt x="72" y="10916"/>
                    <a:pt x="132" y="10928"/>
                  </a:cubicBezTo>
                  <a:lnTo>
                    <a:pt x="2441" y="11761"/>
                  </a:lnTo>
                  <a:cubicBezTo>
                    <a:pt x="2453" y="11785"/>
                    <a:pt x="2477" y="11785"/>
                    <a:pt x="2501" y="11785"/>
                  </a:cubicBezTo>
                  <a:cubicBezTo>
                    <a:pt x="2537" y="11785"/>
                    <a:pt x="2596" y="11761"/>
                    <a:pt x="2632" y="11726"/>
                  </a:cubicBezTo>
                  <a:lnTo>
                    <a:pt x="3787" y="10559"/>
                  </a:lnTo>
                  <a:lnTo>
                    <a:pt x="4418" y="11190"/>
                  </a:lnTo>
                  <a:cubicBezTo>
                    <a:pt x="4442" y="11214"/>
                    <a:pt x="4501" y="11249"/>
                    <a:pt x="4549" y="11249"/>
                  </a:cubicBezTo>
                  <a:cubicBezTo>
                    <a:pt x="4596" y="11249"/>
                    <a:pt x="4656" y="11225"/>
                    <a:pt x="4680" y="11190"/>
                  </a:cubicBezTo>
                  <a:lnTo>
                    <a:pt x="5537" y="10332"/>
                  </a:lnTo>
                  <a:lnTo>
                    <a:pt x="5858" y="10666"/>
                  </a:lnTo>
                  <a:cubicBezTo>
                    <a:pt x="5894" y="10690"/>
                    <a:pt x="5954" y="10725"/>
                    <a:pt x="5989" y="10725"/>
                  </a:cubicBezTo>
                  <a:cubicBezTo>
                    <a:pt x="6037" y="10725"/>
                    <a:pt x="6097" y="10702"/>
                    <a:pt x="6132" y="10666"/>
                  </a:cubicBezTo>
                  <a:lnTo>
                    <a:pt x="10788" y="6011"/>
                  </a:lnTo>
                  <a:cubicBezTo>
                    <a:pt x="10859" y="5927"/>
                    <a:pt x="10859" y="5808"/>
                    <a:pt x="10788" y="5737"/>
                  </a:cubicBezTo>
                  <a:cubicBezTo>
                    <a:pt x="10752" y="5701"/>
                    <a:pt x="10704" y="5683"/>
                    <a:pt x="10655" y="5683"/>
                  </a:cubicBezTo>
                  <a:cubicBezTo>
                    <a:pt x="10606" y="5683"/>
                    <a:pt x="10555" y="5701"/>
                    <a:pt x="10514" y="5737"/>
                  </a:cubicBezTo>
                  <a:lnTo>
                    <a:pt x="5989" y="10261"/>
                  </a:lnTo>
                  <a:lnTo>
                    <a:pt x="2263" y="6523"/>
                  </a:lnTo>
                  <a:lnTo>
                    <a:pt x="8240" y="546"/>
                  </a:lnTo>
                  <a:cubicBezTo>
                    <a:pt x="8365" y="415"/>
                    <a:pt x="8525" y="349"/>
                    <a:pt x="8686" y="349"/>
                  </a:cubicBezTo>
                  <a:cubicBezTo>
                    <a:pt x="8847" y="349"/>
                    <a:pt x="9008" y="415"/>
                    <a:pt x="9133" y="546"/>
                  </a:cubicBezTo>
                  <a:lnTo>
                    <a:pt x="11978" y="3379"/>
                  </a:lnTo>
                  <a:cubicBezTo>
                    <a:pt x="12097" y="3510"/>
                    <a:pt x="12157" y="3665"/>
                    <a:pt x="12157" y="3832"/>
                  </a:cubicBezTo>
                  <a:cubicBezTo>
                    <a:pt x="12157" y="3998"/>
                    <a:pt x="12097" y="4153"/>
                    <a:pt x="11978" y="4272"/>
                  </a:cubicBezTo>
                  <a:lnTo>
                    <a:pt x="11050" y="5201"/>
                  </a:lnTo>
                  <a:cubicBezTo>
                    <a:pt x="10978" y="5272"/>
                    <a:pt x="10978" y="5391"/>
                    <a:pt x="11050" y="5463"/>
                  </a:cubicBezTo>
                  <a:cubicBezTo>
                    <a:pt x="11091" y="5505"/>
                    <a:pt x="11142" y="5525"/>
                    <a:pt x="11191" y="5525"/>
                  </a:cubicBezTo>
                  <a:cubicBezTo>
                    <a:pt x="11240" y="5525"/>
                    <a:pt x="11288" y="5505"/>
                    <a:pt x="11323" y="5463"/>
                  </a:cubicBezTo>
                  <a:lnTo>
                    <a:pt x="12240" y="4546"/>
                  </a:lnTo>
                  <a:cubicBezTo>
                    <a:pt x="12443" y="4356"/>
                    <a:pt x="12538" y="4106"/>
                    <a:pt x="12538" y="3832"/>
                  </a:cubicBezTo>
                  <a:cubicBezTo>
                    <a:pt x="12526" y="3582"/>
                    <a:pt x="12419" y="3332"/>
                    <a:pt x="12228" y="3129"/>
                  </a:cubicBezTo>
                  <a:lnTo>
                    <a:pt x="9371" y="296"/>
                  </a:lnTo>
                  <a:cubicBezTo>
                    <a:pt x="9180" y="99"/>
                    <a:pt x="8921" y="1"/>
                    <a:pt x="86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40"/>
            <p:cNvSpPr/>
            <p:nvPr/>
          </p:nvSpPr>
          <p:spPr>
            <a:xfrm>
              <a:off x="986654" y="2041588"/>
              <a:ext cx="180204" cy="177082"/>
            </a:xfrm>
            <a:custGeom>
              <a:avLst/>
              <a:gdLst/>
              <a:ahLst/>
              <a:cxnLst/>
              <a:rect l="l" t="t" r="r" b="b"/>
              <a:pathLst>
                <a:path w="5657" h="5559" extrusionOk="0">
                  <a:moveTo>
                    <a:pt x="3811" y="368"/>
                  </a:moveTo>
                  <a:cubicBezTo>
                    <a:pt x="3894" y="368"/>
                    <a:pt x="3989" y="403"/>
                    <a:pt x="4061" y="475"/>
                  </a:cubicBezTo>
                  <a:lnTo>
                    <a:pt x="5168" y="1582"/>
                  </a:lnTo>
                  <a:cubicBezTo>
                    <a:pt x="5228" y="1642"/>
                    <a:pt x="5263" y="1725"/>
                    <a:pt x="5263" y="1832"/>
                  </a:cubicBezTo>
                  <a:cubicBezTo>
                    <a:pt x="5263" y="1915"/>
                    <a:pt x="5228" y="2023"/>
                    <a:pt x="5168" y="2082"/>
                  </a:cubicBezTo>
                  <a:lnTo>
                    <a:pt x="2156" y="5094"/>
                  </a:lnTo>
                  <a:cubicBezTo>
                    <a:pt x="2090" y="5160"/>
                    <a:pt x="1998" y="5193"/>
                    <a:pt x="1906" y="5193"/>
                  </a:cubicBezTo>
                  <a:cubicBezTo>
                    <a:pt x="1813" y="5193"/>
                    <a:pt x="1721" y="5160"/>
                    <a:pt x="1656" y="5094"/>
                  </a:cubicBezTo>
                  <a:lnTo>
                    <a:pt x="548" y="3987"/>
                  </a:lnTo>
                  <a:cubicBezTo>
                    <a:pt x="417" y="3856"/>
                    <a:pt x="417" y="3618"/>
                    <a:pt x="548" y="3487"/>
                  </a:cubicBezTo>
                  <a:lnTo>
                    <a:pt x="3561" y="475"/>
                  </a:lnTo>
                  <a:cubicBezTo>
                    <a:pt x="3632" y="403"/>
                    <a:pt x="3715" y="368"/>
                    <a:pt x="3811" y="368"/>
                  </a:cubicBezTo>
                  <a:close/>
                  <a:moveTo>
                    <a:pt x="3800" y="0"/>
                  </a:moveTo>
                  <a:cubicBezTo>
                    <a:pt x="3613" y="0"/>
                    <a:pt x="3428" y="71"/>
                    <a:pt x="3287" y="213"/>
                  </a:cubicBezTo>
                  <a:lnTo>
                    <a:pt x="286" y="3213"/>
                  </a:lnTo>
                  <a:cubicBezTo>
                    <a:pt x="1" y="3499"/>
                    <a:pt x="1" y="3975"/>
                    <a:pt x="286" y="4261"/>
                  </a:cubicBezTo>
                  <a:lnTo>
                    <a:pt x="1382" y="5356"/>
                  </a:lnTo>
                  <a:cubicBezTo>
                    <a:pt x="1537" y="5511"/>
                    <a:pt x="1715" y="5559"/>
                    <a:pt x="1906" y="5559"/>
                  </a:cubicBezTo>
                  <a:cubicBezTo>
                    <a:pt x="2096" y="5559"/>
                    <a:pt x="2275" y="5487"/>
                    <a:pt x="2430" y="5356"/>
                  </a:cubicBezTo>
                  <a:lnTo>
                    <a:pt x="5430" y="2368"/>
                  </a:lnTo>
                  <a:cubicBezTo>
                    <a:pt x="5561" y="2237"/>
                    <a:pt x="5656" y="2035"/>
                    <a:pt x="5656" y="1844"/>
                  </a:cubicBezTo>
                  <a:cubicBezTo>
                    <a:pt x="5656" y="1654"/>
                    <a:pt x="5585" y="1451"/>
                    <a:pt x="5430" y="1320"/>
                  </a:cubicBezTo>
                  <a:lnTo>
                    <a:pt x="4335" y="225"/>
                  </a:lnTo>
                  <a:cubicBezTo>
                    <a:pt x="4184" y="74"/>
                    <a:pt x="3991" y="0"/>
                    <a:pt x="38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7" name="Google Shape;747;p40"/>
          <p:cNvSpPr/>
          <p:nvPr/>
        </p:nvSpPr>
        <p:spPr>
          <a:xfrm>
            <a:off x="4693115" y="3297722"/>
            <a:ext cx="325413" cy="266707"/>
          </a:xfrm>
          <a:custGeom>
            <a:avLst/>
            <a:gdLst/>
            <a:ahLst/>
            <a:cxnLst/>
            <a:rect l="l" t="t" r="r" b="b"/>
            <a:pathLst>
              <a:path w="11967" h="9809" extrusionOk="0">
                <a:moveTo>
                  <a:pt x="8309" y="358"/>
                </a:moveTo>
                <a:cubicBezTo>
                  <a:pt x="8940" y="358"/>
                  <a:pt x="9663" y="469"/>
                  <a:pt x="10418" y="796"/>
                </a:cubicBezTo>
                <a:lnTo>
                  <a:pt x="10418" y="7796"/>
                </a:lnTo>
                <a:cubicBezTo>
                  <a:pt x="9723" y="7513"/>
                  <a:pt x="8997" y="7381"/>
                  <a:pt x="8289" y="7381"/>
                </a:cubicBezTo>
                <a:cubicBezTo>
                  <a:pt x="7542" y="7381"/>
                  <a:pt x="6816" y="7527"/>
                  <a:pt x="6168" y="7796"/>
                </a:cubicBezTo>
                <a:lnTo>
                  <a:pt x="6168" y="796"/>
                </a:lnTo>
                <a:cubicBezTo>
                  <a:pt x="6430" y="676"/>
                  <a:pt x="7238" y="358"/>
                  <a:pt x="8309" y="358"/>
                </a:cubicBezTo>
                <a:close/>
                <a:moveTo>
                  <a:pt x="3700" y="358"/>
                </a:moveTo>
                <a:cubicBezTo>
                  <a:pt x="4458" y="358"/>
                  <a:pt x="5191" y="513"/>
                  <a:pt x="5823" y="796"/>
                </a:cubicBezTo>
                <a:cubicBezTo>
                  <a:pt x="5811" y="1677"/>
                  <a:pt x="5811" y="6761"/>
                  <a:pt x="5811" y="7796"/>
                </a:cubicBezTo>
                <a:cubicBezTo>
                  <a:pt x="5418" y="7642"/>
                  <a:pt x="4656" y="7392"/>
                  <a:pt x="3668" y="7392"/>
                </a:cubicBezTo>
                <a:cubicBezTo>
                  <a:pt x="2929" y="7392"/>
                  <a:pt x="2215" y="7523"/>
                  <a:pt x="1548" y="7808"/>
                </a:cubicBezTo>
                <a:lnTo>
                  <a:pt x="1548" y="3867"/>
                </a:lnTo>
                <a:cubicBezTo>
                  <a:pt x="1548" y="3760"/>
                  <a:pt x="1477" y="3689"/>
                  <a:pt x="1370" y="3689"/>
                </a:cubicBezTo>
                <a:cubicBezTo>
                  <a:pt x="1262" y="3689"/>
                  <a:pt x="1191" y="3760"/>
                  <a:pt x="1191" y="3867"/>
                </a:cubicBezTo>
                <a:lnTo>
                  <a:pt x="1191" y="7987"/>
                </a:lnTo>
                <a:cubicBezTo>
                  <a:pt x="1191" y="8118"/>
                  <a:pt x="1298" y="8225"/>
                  <a:pt x="1429" y="8225"/>
                </a:cubicBezTo>
                <a:cubicBezTo>
                  <a:pt x="1465" y="8225"/>
                  <a:pt x="1489" y="8225"/>
                  <a:pt x="1524" y="8213"/>
                </a:cubicBezTo>
                <a:cubicBezTo>
                  <a:pt x="2203" y="7916"/>
                  <a:pt x="2917" y="7761"/>
                  <a:pt x="3656" y="7761"/>
                </a:cubicBezTo>
                <a:cubicBezTo>
                  <a:pt x="4715" y="7761"/>
                  <a:pt x="5537" y="8070"/>
                  <a:pt x="5799" y="8189"/>
                </a:cubicBezTo>
                <a:lnTo>
                  <a:pt x="5799" y="8606"/>
                </a:lnTo>
                <a:lnTo>
                  <a:pt x="417" y="8606"/>
                </a:lnTo>
                <a:cubicBezTo>
                  <a:pt x="381" y="8606"/>
                  <a:pt x="358" y="8582"/>
                  <a:pt x="358" y="8547"/>
                </a:cubicBezTo>
                <a:lnTo>
                  <a:pt x="358" y="1248"/>
                </a:lnTo>
                <a:cubicBezTo>
                  <a:pt x="358" y="1212"/>
                  <a:pt x="381" y="1188"/>
                  <a:pt x="417" y="1188"/>
                </a:cubicBezTo>
                <a:lnTo>
                  <a:pt x="1203" y="1188"/>
                </a:lnTo>
                <a:lnTo>
                  <a:pt x="1203" y="3153"/>
                </a:lnTo>
                <a:cubicBezTo>
                  <a:pt x="1203" y="3248"/>
                  <a:pt x="1274" y="3332"/>
                  <a:pt x="1382" y="3332"/>
                </a:cubicBezTo>
                <a:cubicBezTo>
                  <a:pt x="1489" y="3332"/>
                  <a:pt x="1560" y="3248"/>
                  <a:pt x="1560" y="3153"/>
                </a:cubicBezTo>
                <a:lnTo>
                  <a:pt x="1560" y="796"/>
                </a:lnTo>
                <a:cubicBezTo>
                  <a:pt x="2253" y="495"/>
                  <a:pt x="2987" y="358"/>
                  <a:pt x="3700" y="358"/>
                </a:cubicBezTo>
                <a:close/>
                <a:moveTo>
                  <a:pt x="6608" y="7987"/>
                </a:moveTo>
                <a:lnTo>
                  <a:pt x="6608" y="9249"/>
                </a:lnTo>
                <a:lnTo>
                  <a:pt x="6501" y="9166"/>
                </a:lnTo>
                <a:cubicBezTo>
                  <a:pt x="6471" y="9136"/>
                  <a:pt x="6430" y="9121"/>
                  <a:pt x="6390" y="9121"/>
                </a:cubicBezTo>
                <a:cubicBezTo>
                  <a:pt x="6349" y="9121"/>
                  <a:pt x="6311" y="9136"/>
                  <a:pt x="6287" y="9166"/>
                </a:cubicBezTo>
                <a:lnTo>
                  <a:pt x="6168" y="9261"/>
                </a:lnTo>
                <a:lnTo>
                  <a:pt x="6168" y="8166"/>
                </a:lnTo>
                <a:cubicBezTo>
                  <a:pt x="6251" y="8118"/>
                  <a:pt x="6418" y="8058"/>
                  <a:pt x="6608" y="7987"/>
                </a:cubicBezTo>
                <a:close/>
                <a:moveTo>
                  <a:pt x="8273" y="0"/>
                </a:moveTo>
                <a:cubicBezTo>
                  <a:pt x="7438" y="0"/>
                  <a:pt x="6643" y="178"/>
                  <a:pt x="5989" y="486"/>
                </a:cubicBezTo>
                <a:cubicBezTo>
                  <a:pt x="5715" y="367"/>
                  <a:pt x="4858" y="10"/>
                  <a:pt x="3668" y="10"/>
                </a:cubicBezTo>
                <a:cubicBezTo>
                  <a:pt x="2858" y="10"/>
                  <a:pt x="2072" y="176"/>
                  <a:pt x="1322" y="510"/>
                </a:cubicBezTo>
                <a:cubicBezTo>
                  <a:pt x="1143" y="593"/>
                  <a:pt x="1191" y="796"/>
                  <a:pt x="1191" y="843"/>
                </a:cubicBezTo>
                <a:lnTo>
                  <a:pt x="405" y="843"/>
                </a:lnTo>
                <a:cubicBezTo>
                  <a:pt x="179" y="843"/>
                  <a:pt x="0" y="1022"/>
                  <a:pt x="0" y="1248"/>
                </a:cubicBezTo>
                <a:lnTo>
                  <a:pt x="0" y="8535"/>
                </a:lnTo>
                <a:cubicBezTo>
                  <a:pt x="0" y="8761"/>
                  <a:pt x="179" y="8939"/>
                  <a:pt x="405" y="8939"/>
                </a:cubicBezTo>
                <a:lnTo>
                  <a:pt x="5811" y="8939"/>
                </a:lnTo>
                <a:lnTo>
                  <a:pt x="5811" y="9630"/>
                </a:lnTo>
                <a:cubicBezTo>
                  <a:pt x="5811" y="9740"/>
                  <a:pt x="5889" y="9808"/>
                  <a:pt x="5977" y="9808"/>
                </a:cubicBezTo>
                <a:cubicBezTo>
                  <a:pt x="6013" y="9808"/>
                  <a:pt x="6050" y="9797"/>
                  <a:pt x="6084" y="9773"/>
                </a:cubicBezTo>
                <a:lnTo>
                  <a:pt x="6382" y="9535"/>
                </a:lnTo>
                <a:cubicBezTo>
                  <a:pt x="6656" y="9737"/>
                  <a:pt x="6668" y="9809"/>
                  <a:pt x="6787" y="9809"/>
                </a:cubicBezTo>
                <a:cubicBezTo>
                  <a:pt x="6894" y="9809"/>
                  <a:pt x="6966" y="9737"/>
                  <a:pt x="6966" y="9630"/>
                </a:cubicBezTo>
                <a:lnTo>
                  <a:pt x="6966" y="8939"/>
                </a:lnTo>
                <a:lnTo>
                  <a:pt x="9335" y="8939"/>
                </a:lnTo>
                <a:cubicBezTo>
                  <a:pt x="9442" y="8939"/>
                  <a:pt x="9513" y="8856"/>
                  <a:pt x="9513" y="8761"/>
                </a:cubicBezTo>
                <a:cubicBezTo>
                  <a:pt x="9513" y="8654"/>
                  <a:pt x="9442" y="8582"/>
                  <a:pt x="9335" y="8582"/>
                </a:cubicBezTo>
                <a:lnTo>
                  <a:pt x="6966" y="8582"/>
                </a:lnTo>
                <a:lnTo>
                  <a:pt x="6966" y="7892"/>
                </a:lnTo>
                <a:cubicBezTo>
                  <a:pt x="7400" y="7783"/>
                  <a:pt x="7847" y="7728"/>
                  <a:pt x="8295" y="7728"/>
                </a:cubicBezTo>
                <a:cubicBezTo>
                  <a:pt x="9025" y="7728"/>
                  <a:pt x="9760" y="7875"/>
                  <a:pt x="10454" y="8177"/>
                </a:cubicBezTo>
                <a:cubicBezTo>
                  <a:pt x="10483" y="8192"/>
                  <a:pt x="10514" y="8199"/>
                  <a:pt x="10544" y="8199"/>
                </a:cubicBezTo>
                <a:cubicBezTo>
                  <a:pt x="10662" y="8199"/>
                  <a:pt x="10776" y="8096"/>
                  <a:pt x="10776" y="7963"/>
                </a:cubicBezTo>
                <a:lnTo>
                  <a:pt x="10776" y="1177"/>
                </a:lnTo>
                <a:lnTo>
                  <a:pt x="11561" y="1177"/>
                </a:lnTo>
                <a:cubicBezTo>
                  <a:pt x="11597" y="1177"/>
                  <a:pt x="11621" y="1212"/>
                  <a:pt x="11621" y="1236"/>
                </a:cubicBezTo>
                <a:lnTo>
                  <a:pt x="11621" y="8535"/>
                </a:lnTo>
                <a:cubicBezTo>
                  <a:pt x="11621" y="8570"/>
                  <a:pt x="11597" y="8594"/>
                  <a:pt x="11561" y="8594"/>
                </a:cubicBezTo>
                <a:lnTo>
                  <a:pt x="10049" y="8594"/>
                </a:lnTo>
                <a:cubicBezTo>
                  <a:pt x="9942" y="8594"/>
                  <a:pt x="9871" y="8666"/>
                  <a:pt x="9871" y="8773"/>
                </a:cubicBezTo>
                <a:cubicBezTo>
                  <a:pt x="9871" y="8880"/>
                  <a:pt x="9942" y="8951"/>
                  <a:pt x="10049" y="8951"/>
                </a:cubicBezTo>
                <a:lnTo>
                  <a:pt x="11561" y="8951"/>
                </a:lnTo>
                <a:cubicBezTo>
                  <a:pt x="11788" y="8951"/>
                  <a:pt x="11966" y="8773"/>
                  <a:pt x="11966" y="8547"/>
                </a:cubicBezTo>
                <a:lnTo>
                  <a:pt x="11966" y="1236"/>
                </a:lnTo>
                <a:cubicBezTo>
                  <a:pt x="11954" y="998"/>
                  <a:pt x="11776" y="831"/>
                  <a:pt x="11549" y="831"/>
                </a:cubicBezTo>
                <a:lnTo>
                  <a:pt x="10764" y="831"/>
                </a:lnTo>
                <a:cubicBezTo>
                  <a:pt x="10752" y="784"/>
                  <a:pt x="10811" y="581"/>
                  <a:pt x="10633" y="498"/>
                </a:cubicBezTo>
                <a:cubicBezTo>
                  <a:pt x="9864" y="154"/>
                  <a:pt x="9051" y="0"/>
                  <a:pt x="8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 name="Google Shape;748;p40"/>
          <p:cNvCxnSpPr/>
          <p:nvPr/>
        </p:nvCxnSpPr>
        <p:spPr>
          <a:xfrm rot="-5400000" flipH="1">
            <a:off x="7368763" y="44252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cxnSp>
        <p:nvCxnSpPr>
          <p:cNvPr id="749" name="Google Shape;749;p40"/>
          <p:cNvCxnSpPr>
            <a:cxnSpLocks/>
          </p:cNvCxnSpPr>
          <p:nvPr/>
        </p:nvCxnSpPr>
        <p:spPr>
          <a:xfrm>
            <a:off x="3043350" y="3435247"/>
            <a:ext cx="979181" cy="0"/>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cxnSp>
        <p:nvCxnSpPr>
          <p:cNvPr id="750" name="Google Shape;750;p40"/>
          <p:cNvCxnSpPr>
            <a:cxnSpLocks/>
          </p:cNvCxnSpPr>
          <p:nvPr/>
        </p:nvCxnSpPr>
        <p:spPr>
          <a:xfrm flipV="1">
            <a:off x="5759052" y="3431075"/>
            <a:ext cx="810898" cy="4172"/>
          </a:xfrm>
          <a:prstGeom prst="straightConnector1">
            <a:avLst/>
          </a:prstGeom>
          <a:noFill/>
          <a:ln w="19050" cap="flat" cmpd="sng">
            <a:solidFill>
              <a:schemeClr val="lt1"/>
            </a:solidFill>
            <a:prstDash val="solid"/>
            <a:round/>
            <a:headEnd type="oval" w="med" len="med"/>
            <a:tailEnd type="oval" w="med" len="med"/>
          </a:ln>
          <a:effectLst>
            <a:outerShdw blurRad="85725" dist="19050" algn="bl" rotWithShape="0">
              <a:schemeClr val="lt1">
                <a:alpha val="50000"/>
              </a:schemeClr>
            </a:outerShdw>
          </a:effectLst>
        </p:spPr>
      </p:cxnSp>
      <p:sp>
        <p:nvSpPr>
          <p:cNvPr id="31" name="Google Shape;731;p40">
            <a:extLst>
              <a:ext uri="{FF2B5EF4-FFF2-40B4-BE49-F238E27FC236}">
                <a16:creationId xmlns:a16="http://schemas.microsoft.com/office/drawing/2014/main" id="{913D707F-7C3B-4070-8DB2-C9D6CC011F17}"/>
              </a:ext>
            </a:extLst>
          </p:cNvPr>
          <p:cNvSpPr txBox="1"/>
          <p:nvPr/>
        </p:nvSpPr>
        <p:spPr>
          <a:xfrm>
            <a:off x="4146461" y="2370062"/>
            <a:ext cx="1334960"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200" b="1" dirty="0">
                <a:solidFill>
                  <a:srgbClr val="FFFFFF"/>
                </a:solidFill>
                <a:latin typeface="幼圆" panose="02010509060101010101" pitchFamily="49" charset="-122"/>
                <a:ea typeface="幼圆" panose="02010509060101010101" pitchFamily="49" charset="-122"/>
                <a:cs typeface="Audiowide"/>
                <a:sym typeface="Audiowide"/>
              </a:rPr>
              <a:t>信任建立</a:t>
            </a:r>
            <a:endParaRPr sz="2200" b="1" dirty="0">
              <a:solidFill>
                <a:srgbClr val="FFFFFF"/>
              </a:solidFill>
              <a:latin typeface="幼圆" panose="02010509060101010101" pitchFamily="49" charset="-122"/>
              <a:ea typeface="幼圆" panose="02010509060101010101" pitchFamily="49" charset="-122"/>
              <a:cs typeface="Audiowide"/>
              <a:sym typeface="Audiowide"/>
            </a:endParaRPr>
          </a:p>
        </p:txBody>
      </p:sp>
      <p:sp>
        <p:nvSpPr>
          <p:cNvPr id="32" name="Google Shape;730;p40">
            <a:extLst>
              <a:ext uri="{FF2B5EF4-FFF2-40B4-BE49-F238E27FC236}">
                <a16:creationId xmlns:a16="http://schemas.microsoft.com/office/drawing/2014/main" id="{9D81AA1C-9007-459A-A1FD-7EFD549C79F6}"/>
              </a:ext>
            </a:extLst>
          </p:cNvPr>
          <p:cNvSpPr/>
          <p:nvPr/>
        </p:nvSpPr>
        <p:spPr>
          <a:xfrm>
            <a:off x="4497324" y="1757375"/>
            <a:ext cx="594014" cy="434606"/>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a:t>
            </a:r>
            <a:r>
              <a:rPr lang="en-US" b="1" i="0" dirty="0">
                <a:ln w="19050" cap="flat" cmpd="sng">
                  <a:solidFill>
                    <a:schemeClr val="lt1"/>
                  </a:solidFill>
                  <a:prstDash val="solid"/>
                  <a:round/>
                  <a:headEnd type="none" w="sm" len="sm"/>
                  <a:tailEnd type="none" w="sm" len="sm"/>
                </a:ln>
                <a:noFill/>
                <a:latin typeface="Audiowide"/>
              </a:rPr>
              <a:t>2</a:t>
            </a:r>
            <a:endParaRPr b="1" i="0" dirty="0">
              <a:ln w="19050" cap="flat" cmpd="sng">
                <a:solidFill>
                  <a:schemeClr val="lt1"/>
                </a:solidFill>
                <a:prstDash val="solid"/>
                <a:round/>
                <a:headEnd type="none" w="sm" len="sm"/>
                <a:tailEnd type="none" w="sm" len="sm"/>
              </a:ln>
              <a:noFill/>
              <a:latin typeface="Audiowide"/>
            </a:endParaRPr>
          </a:p>
        </p:txBody>
      </p:sp>
      <p:sp>
        <p:nvSpPr>
          <p:cNvPr id="33" name="Google Shape;731;p40">
            <a:extLst>
              <a:ext uri="{FF2B5EF4-FFF2-40B4-BE49-F238E27FC236}">
                <a16:creationId xmlns:a16="http://schemas.microsoft.com/office/drawing/2014/main" id="{48332C4C-6645-4BB2-A320-6BD3E265317F}"/>
              </a:ext>
            </a:extLst>
          </p:cNvPr>
          <p:cNvSpPr txBox="1"/>
          <p:nvPr/>
        </p:nvSpPr>
        <p:spPr>
          <a:xfrm>
            <a:off x="6406234" y="2375117"/>
            <a:ext cx="2198741" cy="329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sz="2200" b="1" dirty="0">
                <a:solidFill>
                  <a:srgbClr val="FFFFFF"/>
                </a:solidFill>
                <a:latin typeface="幼圆" panose="02010509060101010101" pitchFamily="49" charset="-122"/>
                <a:ea typeface="幼圆" panose="02010509060101010101" pitchFamily="49" charset="-122"/>
                <a:cs typeface="Audiowide"/>
                <a:sym typeface="Audiowide"/>
              </a:rPr>
              <a:t>验证与加速计算</a:t>
            </a:r>
            <a:endParaRPr sz="2200" b="1" dirty="0">
              <a:solidFill>
                <a:srgbClr val="FFFFFF"/>
              </a:solidFill>
              <a:latin typeface="幼圆" panose="02010509060101010101" pitchFamily="49" charset="-122"/>
              <a:ea typeface="幼圆" panose="02010509060101010101" pitchFamily="49" charset="-122"/>
              <a:cs typeface="Audiowide"/>
              <a:sym typeface="Audiowide"/>
            </a:endParaRPr>
          </a:p>
        </p:txBody>
      </p:sp>
      <p:sp>
        <p:nvSpPr>
          <p:cNvPr id="34" name="Google Shape;730;p40">
            <a:extLst>
              <a:ext uri="{FF2B5EF4-FFF2-40B4-BE49-F238E27FC236}">
                <a16:creationId xmlns:a16="http://schemas.microsoft.com/office/drawing/2014/main" id="{30E9C122-A1CE-42B9-937F-21A620CEE065}"/>
              </a:ext>
            </a:extLst>
          </p:cNvPr>
          <p:cNvSpPr/>
          <p:nvPr/>
        </p:nvSpPr>
        <p:spPr>
          <a:xfrm>
            <a:off x="7147180" y="1762430"/>
            <a:ext cx="594014" cy="434606"/>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a:t>
            </a:r>
            <a:r>
              <a:rPr lang="en-US" b="1" dirty="0">
                <a:ln w="19050" cap="flat" cmpd="sng">
                  <a:solidFill>
                    <a:schemeClr val="lt1"/>
                  </a:solidFill>
                  <a:prstDash val="solid"/>
                  <a:round/>
                  <a:headEnd type="none" w="sm" len="sm"/>
                  <a:tailEnd type="none" w="sm" len="sm"/>
                </a:ln>
                <a:noFill/>
                <a:latin typeface="Audiowide"/>
              </a:rPr>
              <a:t>3</a:t>
            </a:r>
            <a:endParaRPr b="1" i="0" dirty="0">
              <a:ln w="19050" cap="flat" cmpd="sng">
                <a:solidFill>
                  <a:schemeClr val="lt1"/>
                </a:solidFill>
                <a:prstDash val="solid"/>
                <a:round/>
                <a:headEnd type="none" w="sm" len="sm"/>
                <a:tailEnd type="none" w="sm" len="sm"/>
              </a:ln>
              <a:noFill/>
              <a:latin typeface="Audiowide"/>
            </a:endParaRPr>
          </a:p>
        </p:txBody>
      </p:sp>
      <p:pic>
        <p:nvPicPr>
          <p:cNvPr id="24" name="图片 23">
            <a:extLst>
              <a:ext uri="{FF2B5EF4-FFF2-40B4-BE49-F238E27FC236}">
                <a16:creationId xmlns:a16="http://schemas.microsoft.com/office/drawing/2014/main" id="{B006C4E2-F61D-4FE4-A70B-2EE951C47196}"/>
              </a:ext>
            </a:extLst>
          </p:cNvPr>
          <p:cNvPicPr>
            <a:picLocks noChangeAspect="1"/>
          </p:cNvPicPr>
          <p:nvPr/>
        </p:nvPicPr>
        <p:blipFill rotWithShape="1">
          <a:blip r:embed="rId3"/>
          <a:srcRect l="38017" t="48587" r="26355" b="30916"/>
          <a:stretch/>
        </p:blipFill>
        <p:spPr>
          <a:xfrm>
            <a:off x="636350" y="3341071"/>
            <a:ext cx="3318589" cy="1262929"/>
          </a:xfrm>
          <a:prstGeom prst="rect">
            <a:avLst/>
          </a:prstGeom>
        </p:spPr>
      </p:pic>
    </p:spTree>
    <p:extLst>
      <p:ext uri="{BB962C8B-B14F-4D97-AF65-F5344CB8AC3E}">
        <p14:creationId xmlns:p14="http://schemas.microsoft.com/office/powerpoint/2010/main" val="2179418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9"/>
          <p:cNvSpPr txBox="1">
            <a:spLocks noGrp="1"/>
          </p:cNvSpPr>
          <p:nvPr>
            <p:ph type="title"/>
          </p:nvPr>
        </p:nvSpPr>
        <p:spPr>
          <a:xfrm>
            <a:off x="1200900" y="3425625"/>
            <a:ext cx="67422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QA</a:t>
            </a:r>
            <a:r>
              <a:rPr lang="zh-CN" altLang="en-US" dirty="0">
                <a:latin typeface="+mj-ea"/>
                <a:ea typeface="+mj-ea"/>
              </a:rPr>
              <a:t>环节</a:t>
            </a:r>
            <a:br>
              <a:rPr lang="en" dirty="0"/>
            </a:br>
            <a:endParaRPr dirty="0"/>
          </a:p>
        </p:txBody>
      </p:sp>
      <p:cxnSp>
        <p:nvCxnSpPr>
          <p:cNvPr id="714" name="Google Shape;714;p39"/>
          <p:cNvCxnSpPr/>
          <p:nvPr/>
        </p:nvCxnSpPr>
        <p:spPr>
          <a:xfrm>
            <a:off x="1200900" y="3101225"/>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grpSp>
        <p:nvGrpSpPr>
          <p:cNvPr id="715" name="Google Shape;715;p39"/>
          <p:cNvGrpSpPr/>
          <p:nvPr/>
        </p:nvGrpSpPr>
        <p:grpSpPr>
          <a:xfrm flipH="1">
            <a:off x="7732632" y="3246090"/>
            <a:ext cx="698135" cy="688165"/>
            <a:chOff x="3398275" y="546563"/>
            <a:chExt cx="581150" cy="572850"/>
          </a:xfrm>
        </p:grpSpPr>
        <p:sp>
          <p:nvSpPr>
            <p:cNvPr id="716" name="Google Shape;716;p39"/>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6228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39"/>
          <p:cNvSpPr txBox="1">
            <a:spLocks noGrp="1"/>
          </p:cNvSpPr>
          <p:nvPr>
            <p:ph type="title"/>
          </p:nvPr>
        </p:nvSpPr>
        <p:spPr>
          <a:xfrm>
            <a:off x="1200900" y="3425625"/>
            <a:ext cx="6742200" cy="32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zh-CN" altLang="en-US" dirty="0">
                <a:latin typeface="幼圆" panose="02010509060101010101" pitchFamily="49" charset="-122"/>
                <a:ea typeface="幼圆" panose="02010509060101010101" pitchFamily="49" charset="-122"/>
              </a:rPr>
              <a:t>谢谢大家</a:t>
            </a:r>
            <a:endParaRPr dirty="0">
              <a:latin typeface="幼圆" panose="02010509060101010101" pitchFamily="49" charset="-122"/>
              <a:ea typeface="幼圆" panose="02010509060101010101" pitchFamily="49" charset="-122"/>
            </a:endParaRPr>
          </a:p>
        </p:txBody>
      </p:sp>
      <p:cxnSp>
        <p:nvCxnSpPr>
          <p:cNvPr id="714" name="Google Shape;714;p39"/>
          <p:cNvCxnSpPr/>
          <p:nvPr/>
        </p:nvCxnSpPr>
        <p:spPr>
          <a:xfrm>
            <a:off x="1200900" y="3101225"/>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grpSp>
        <p:nvGrpSpPr>
          <p:cNvPr id="715" name="Google Shape;715;p39"/>
          <p:cNvGrpSpPr/>
          <p:nvPr/>
        </p:nvGrpSpPr>
        <p:grpSpPr>
          <a:xfrm flipH="1">
            <a:off x="7732632" y="3246090"/>
            <a:ext cx="698135" cy="688165"/>
            <a:chOff x="3398275" y="546563"/>
            <a:chExt cx="581150" cy="572850"/>
          </a:xfrm>
        </p:grpSpPr>
        <p:sp>
          <p:nvSpPr>
            <p:cNvPr id="716" name="Google Shape;716;p39"/>
            <p:cNvSpPr/>
            <p:nvPr/>
          </p:nvSpPr>
          <p:spPr>
            <a:xfrm flipH="1">
              <a:off x="3758375" y="648238"/>
              <a:ext cx="220025" cy="133525"/>
            </a:xfrm>
            <a:custGeom>
              <a:avLst/>
              <a:gdLst/>
              <a:ahLst/>
              <a:cxnLst/>
              <a:rect l="l" t="t" r="r" b="b"/>
              <a:pathLst>
                <a:path w="8801" h="5341" extrusionOk="0">
                  <a:moveTo>
                    <a:pt x="4607" y="805"/>
                  </a:moveTo>
                  <a:lnTo>
                    <a:pt x="7622" y="2545"/>
                  </a:lnTo>
                  <a:lnTo>
                    <a:pt x="4194" y="4537"/>
                  </a:lnTo>
                  <a:lnTo>
                    <a:pt x="1180" y="2796"/>
                  </a:lnTo>
                  <a:lnTo>
                    <a:pt x="4607" y="805"/>
                  </a:lnTo>
                  <a:close/>
                  <a:moveTo>
                    <a:pt x="4607" y="0"/>
                  </a:moveTo>
                  <a:cubicBezTo>
                    <a:pt x="4543" y="0"/>
                    <a:pt x="4478" y="17"/>
                    <a:pt x="4421" y="50"/>
                  </a:cubicBezTo>
                  <a:lnTo>
                    <a:pt x="249" y="2474"/>
                  </a:lnTo>
                  <a:cubicBezTo>
                    <a:pt x="1" y="2619"/>
                    <a:pt x="1" y="2976"/>
                    <a:pt x="249" y="3120"/>
                  </a:cubicBezTo>
                  <a:lnTo>
                    <a:pt x="4010" y="5292"/>
                  </a:lnTo>
                  <a:cubicBezTo>
                    <a:pt x="4066" y="5323"/>
                    <a:pt x="4130" y="5340"/>
                    <a:pt x="4196" y="5340"/>
                  </a:cubicBezTo>
                  <a:cubicBezTo>
                    <a:pt x="4261" y="5340"/>
                    <a:pt x="4325" y="5323"/>
                    <a:pt x="4383" y="5289"/>
                  </a:cubicBezTo>
                  <a:lnTo>
                    <a:pt x="8552" y="2865"/>
                  </a:lnTo>
                  <a:cubicBezTo>
                    <a:pt x="8801" y="2723"/>
                    <a:pt x="8801" y="2363"/>
                    <a:pt x="8552" y="2221"/>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flipH="1">
              <a:off x="3398275" y="859138"/>
              <a:ext cx="214825" cy="130525"/>
            </a:xfrm>
            <a:custGeom>
              <a:avLst/>
              <a:gdLst/>
              <a:ahLst/>
              <a:cxnLst/>
              <a:rect l="l" t="t" r="r" b="b"/>
              <a:pathLst>
                <a:path w="8593" h="5221" extrusionOk="0">
                  <a:moveTo>
                    <a:pt x="4607" y="805"/>
                  </a:moveTo>
                  <a:lnTo>
                    <a:pt x="7411" y="2423"/>
                  </a:lnTo>
                  <a:lnTo>
                    <a:pt x="3983" y="4415"/>
                  </a:lnTo>
                  <a:lnTo>
                    <a:pt x="1182" y="2796"/>
                  </a:lnTo>
                  <a:lnTo>
                    <a:pt x="4607" y="805"/>
                  </a:lnTo>
                  <a:close/>
                  <a:moveTo>
                    <a:pt x="4607" y="0"/>
                  </a:moveTo>
                  <a:cubicBezTo>
                    <a:pt x="4543" y="0"/>
                    <a:pt x="4478" y="17"/>
                    <a:pt x="4421" y="50"/>
                  </a:cubicBezTo>
                  <a:lnTo>
                    <a:pt x="249" y="2474"/>
                  </a:lnTo>
                  <a:cubicBezTo>
                    <a:pt x="1" y="2619"/>
                    <a:pt x="1" y="2976"/>
                    <a:pt x="249" y="3120"/>
                  </a:cubicBezTo>
                  <a:lnTo>
                    <a:pt x="3799" y="5169"/>
                  </a:lnTo>
                  <a:cubicBezTo>
                    <a:pt x="3855" y="5203"/>
                    <a:pt x="3919" y="5220"/>
                    <a:pt x="3986" y="5220"/>
                  </a:cubicBezTo>
                  <a:cubicBezTo>
                    <a:pt x="4050" y="5220"/>
                    <a:pt x="4114" y="5203"/>
                    <a:pt x="4172" y="5169"/>
                  </a:cubicBezTo>
                  <a:lnTo>
                    <a:pt x="8343" y="2745"/>
                  </a:lnTo>
                  <a:cubicBezTo>
                    <a:pt x="8592" y="2601"/>
                    <a:pt x="8592" y="2243"/>
                    <a:pt x="8343" y="2099"/>
                  </a:cubicBezTo>
                  <a:lnTo>
                    <a:pt x="4794" y="50"/>
                  </a:lnTo>
                  <a:cubicBezTo>
                    <a:pt x="4736" y="17"/>
                    <a:pt x="4672" y="0"/>
                    <a:pt x="460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flipH="1">
              <a:off x="3488150" y="703213"/>
              <a:ext cx="123400" cy="235175"/>
            </a:xfrm>
            <a:custGeom>
              <a:avLst/>
              <a:gdLst/>
              <a:ahLst/>
              <a:cxnLst/>
              <a:rect l="l" t="t" r="r" b="b"/>
              <a:pathLst>
                <a:path w="4936" h="9407" extrusionOk="0">
                  <a:moveTo>
                    <a:pt x="4186" y="1023"/>
                  </a:moveTo>
                  <a:lnTo>
                    <a:pt x="4172" y="6396"/>
                  </a:lnTo>
                  <a:lnTo>
                    <a:pt x="749" y="8385"/>
                  </a:lnTo>
                  <a:lnTo>
                    <a:pt x="765" y="3013"/>
                  </a:lnTo>
                  <a:lnTo>
                    <a:pt x="4186" y="1023"/>
                  </a:lnTo>
                  <a:close/>
                  <a:moveTo>
                    <a:pt x="4561" y="0"/>
                  </a:moveTo>
                  <a:cubicBezTo>
                    <a:pt x="4498" y="0"/>
                    <a:pt x="4434" y="16"/>
                    <a:pt x="4374" y="51"/>
                  </a:cubicBezTo>
                  <a:lnTo>
                    <a:pt x="205" y="2475"/>
                  </a:lnTo>
                  <a:cubicBezTo>
                    <a:pt x="90" y="2542"/>
                    <a:pt x="19" y="2664"/>
                    <a:pt x="19" y="2797"/>
                  </a:cubicBezTo>
                  <a:lnTo>
                    <a:pt x="1" y="9033"/>
                  </a:lnTo>
                  <a:cubicBezTo>
                    <a:pt x="1" y="9240"/>
                    <a:pt x="167" y="9406"/>
                    <a:pt x="374" y="9406"/>
                  </a:cubicBezTo>
                  <a:cubicBezTo>
                    <a:pt x="440" y="9406"/>
                    <a:pt x="505" y="9388"/>
                    <a:pt x="560" y="9357"/>
                  </a:cubicBezTo>
                  <a:lnTo>
                    <a:pt x="4732" y="6933"/>
                  </a:lnTo>
                  <a:cubicBezTo>
                    <a:pt x="4847" y="6867"/>
                    <a:pt x="4918" y="6744"/>
                    <a:pt x="4918" y="6611"/>
                  </a:cubicBezTo>
                  <a:lnTo>
                    <a:pt x="4936" y="375"/>
                  </a:lnTo>
                  <a:cubicBezTo>
                    <a:pt x="4936" y="156"/>
                    <a:pt x="4756" y="0"/>
                    <a:pt x="456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flipH="1">
              <a:off x="3486575" y="546563"/>
              <a:ext cx="397350" cy="235925"/>
            </a:xfrm>
            <a:custGeom>
              <a:avLst/>
              <a:gdLst/>
              <a:ahLst/>
              <a:cxnLst/>
              <a:rect l="l" t="t" r="r" b="b"/>
              <a:pathLst>
                <a:path w="15894" h="9437" extrusionOk="0">
                  <a:moveTo>
                    <a:pt x="4607" y="805"/>
                  </a:moveTo>
                  <a:lnTo>
                    <a:pt x="14714" y="6641"/>
                  </a:lnTo>
                  <a:lnTo>
                    <a:pt x="11287" y="8633"/>
                  </a:lnTo>
                  <a:lnTo>
                    <a:pt x="1179" y="2796"/>
                  </a:lnTo>
                  <a:lnTo>
                    <a:pt x="4607" y="805"/>
                  </a:lnTo>
                  <a:close/>
                  <a:moveTo>
                    <a:pt x="4605" y="0"/>
                  </a:moveTo>
                  <a:cubicBezTo>
                    <a:pt x="4540" y="0"/>
                    <a:pt x="4476" y="17"/>
                    <a:pt x="4418" y="50"/>
                  </a:cubicBezTo>
                  <a:lnTo>
                    <a:pt x="249" y="2474"/>
                  </a:lnTo>
                  <a:cubicBezTo>
                    <a:pt x="0" y="2619"/>
                    <a:pt x="0" y="2976"/>
                    <a:pt x="249" y="3120"/>
                  </a:cubicBezTo>
                  <a:lnTo>
                    <a:pt x="11100" y="9387"/>
                  </a:lnTo>
                  <a:cubicBezTo>
                    <a:pt x="11158" y="9418"/>
                    <a:pt x="11222" y="9436"/>
                    <a:pt x="11287" y="9436"/>
                  </a:cubicBezTo>
                  <a:cubicBezTo>
                    <a:pt x="11353" y="9436"/>
                    <a:pt x="11418" y="9421"/>
                    <a:pt x="11475" y="9387"/>
                  </a:cubicBezTo>
                  <a:lnTo>
                    <a:pt x="15644" y="6963"/>
                  </a:lnTo>
                  <a:cubicBezTo>
                    <a:pt x="15893" y="6819"/>
                    <a:pt x="15893" y="6461"/>
                    <a:pt x="15644" y="6317"/>
                  </a:cubicBezTo>
                  <a:lnTo>
                    <a:pt x="4793" y="50"/>
                  </a:lnTo>
                  <a:cubicBezTo>
                    <a:pt x="4734" y="17"/>
                    <a:pt x="4669" y="0"/>
                    <a:pt x="460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flipH="1">
              <a:off x="3502575" y="607163"/>
              <a:ext cx="476850" cy="512250"/>
            </a:xfrm>
            <a:custGeom>
              <a:avLst/>
              <a:gdLst/>
              <a:ahLst/>
              <a:cxnLst/>
              <a:rect l="l" t="t" r="r" b="b"/>
              <a:pathLst>
                <a:path w="19074" h="20490" extrusionOk="0">
                  <a:moveTo>
                    <a:pt x="4626" y="1018"/>
                  </a:moveTo>
                  <a:lnTo>
                    <a:pt x="14731" y="6855"/>
                  </a:lnTo>
                  <a:lnTo>
                    <a:pt x="14716" y="12875"/>
                  </a:lnTo>
                  <a:cubicBezTo>
                    <a:pt x="14714" y="13008"/>
                    <a:pt x="14785" y="13133"/>
                    <a:pt x="14902" y="13199"/>
                  </a:cubicBezTo>
                  <a:lnTo>
                    <a:pt x="17888" y="14922"/>
                  </a:lnTo>
                  <a:lnTo>
                    <a:pt x="9665" y="19608"/>
                  </a:lnTo>
                  <a:lnTo>
                    <a:pt x="1496" y="5458"/>
                  </a:lnTo>
                  <a:lnTo>
                    <a:pt x="1496" y="5458"/>
                  </a:lnTo>
                  <a:lnTo>
                    <a:pt x="4051" y="6932"/>
                  </a:lnTo>
                  <a:cubicBezTo>
                    <a:pt x="4111" y="6967"/>
                    <a:pt x="4175" y="6983"/>
                    <a:pt x="4237" y="6983"/>
                  </a:cubicBezTo>
                  <a:cubicBezTo>
                    <a:pt x="4432" y="6983"/>
                    <a:pt x="4610" y="6827"/>
                    <a:pt x="4610" y="6610"/>
                  </a:cubicBezTo>
                  <a:lnTo>
                    <a:pt x="4626" y="1018"/>
                  </a:lnTo>
                  <a:close/>
                  <a:moveTo>
                    <a:pt x="4256" y="0"/>
                  </a:moveTo>
                  <a:cubicBezTo>
                    <a:pt x="4061" y="0"/>
                    <a:pt x="3882" y="155"/>
                    <a:pt x="3882" y="372"/>
                  </a:cubicBezTo>
                  <a:lnTo>
                    <a:pt x="3867" y="5964"/>
                  </a:lnTo>
                  <a:lnTo>
                    <a:pt x="663" y="4117"/>
                  </a:lnTo>
                  <a:cubicBezTo>
                    <a:pt x="601" y="4081"/>
                    <a:pt x="537" y="4065"/>
                    <a:pt x="476" y="4065"/>
                  </a:cubicBezTo>
                  <a:cubicBezTo>
                    <a:pt x="215" y="4065"/>
                    <a:pt x="0" y="4359"/>
                    <a:pt x="155" y="4626"/>
                  </a:cubicBezTo>
                  <a:lnTo>
                    <a:pt x="9206" y="20303"/>
                  </a:lnTo>
                  <a:cubicBezTo>
                    <a:pt x="9272" y="20419"/>
                    <a:pt x="9395" y="20490"/>
                    <a:pt x="9528" y="20490"/>
                  </a:cubicBezTo>
                  <a:cubicBezTo>
                    <a:pt x="9592" y="20490"/>
                    <a:pt x="9656" y="20472"/>
                    <a:pt x="9714" y="20441"/>
                  </a:cubicBezTo>
                  <a:lnTo>
                    <a:pt x="18823" y="15251"/>
                  </a:lnTo>
                  <a:cubicBezTo>
                    <a:pt x="19074" y="15109"/>
                    <a:pt x="19074" y="14747"/>
                    <a:pt x="18825" y="14602"/>
                  </a:cubicBezTo>
                  <a:lnTo>
                    <a:pt x="15464" y="12660"/>
                  </a:lnTo>
                  <a:lnTo>
                    <a:pt x="15482" y="6641"/>
                  </a:lnTo>
                  <a:cubicBezTo>
                    <a:pt x="15482" y="6506"/>
                    <a:pt x="15411" y="6384"/>
                    <a:pt x="15295" y="6317"/>
                  </a:cubicBezTo>
                  <a:lnTo>
                    <a:pt x="4442" y="50"/>
                  </a:lnTo>
                  <a:cubicBezTo>
                    <a:pt x="4382" y="16"/>
                    <a:pt x="4318" y="0"/>
                    <a:pt x="42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6498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1. </a:t>
            </a:r>
            <a:r>
              <a:rPr lang="zh-CN" altLang="en-US" dirty="0">
                <a:latin typeface="Microsoft YaHei" panose="020B0503020204020204" pitchFamily="34" charset="-122"/>
                <a:ea typeface="Microsoft YaHei" panose="020B0503020204020204" pitchFamily="34" charset="-122"/>
              </a:rPr>
              <a:t>痛点</a:t>
            </a:r>
            <a:r>
              <a:rPr lang="zh-CN" altLang="en-US" dirty="0"/>
              <a:t> </a:t>
            </a:r>
            <a:endParaRPr dirty="0"/>
          </a:p>
        </p:txBody>
      </p:sp>
      <p:sp>
        <p:nvSpPr>
          <p:cNvPr id="407" name="Google Shape;407;p33"/>
          <p:cNvSpPr txBox="1"/>
          <p:nvPr/>
        </p:nvSpPr>
        <p:spPr>
          <a:xfrm>
            <a:off x="713225" y="1017700"/>
            <a:ext cx="7717500" cy="479700"/>
          </a:xfrm>
          <a:prstGeom prst="rect">
            <a:avLst/>
          </a:prstGeom>
          <a:noFill/>
          <a:ln>
            <a:noFill/>
          </a:ln>
        </p:spPr>
        <p:txBody>
          <a:bodyPr spcFirstLastPara="1" wrap="square" lIns="91425" tIns="91425" rIns="0" bIns="91425" anchor="t" anchorCtr="0">
            <a:noAutofit/>
          </a:bodyPr>
          <a:lstStyle/>
          <a:p>
            <a:br>
              <a:rPr lang="zh-CN" altLang="en-US" sz="2000" dirty="0">
                <a:effectLst/>
                <a:latin typeface="Helvetica" pitchFamily="2" charset="0"/>
              </a:rPr>
            </a:br>
            <a:endParaRPr lang="zh-CN" altLang="en-US" sz="2000" dirty="0">
              <a:effectLst/>
              <a:latin typeface="Helvetica" pitchFamily="2" charset="0"/>
            </a:endParaRPr>
          </a:p>
          <a:p>
            <a:r>
              <a:rPr lang="zh-CN" altLang="en-US" sz="2000" dirty="0">
                <a:effectLst/>
                <a:latin typeface="Helvetica" pitchFamily="2" charset="0"/>
              </a:rPr>
              <a:t> </a:t>
            </a: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pPr marL="0" lvl="0" indent="0" algn="l" rtl="0">
              <a:spcBef>
                <a:spcPts val="0"/>
              </a:spcBef>
              <a:spcAft>
                <a:spcPts val="0"/>
              </a:spcAft>
              <a:buNone/>
            </a:pPr>
            <a:endParaRPr sz="1200" b="1" dirty="0">
              <a:solidFill>
                <a:schemeClr val="lt1"/>
              </a:solidFill>
              <a:latin typeface="Red Hat Text"/>
              <a:ea typeface="Red Hat Text"/>
              <a:cs typeface="Red Hat Text"/>
              <a:sym typeface="Red Hat Text"/>
            </a:endParaRPr>
          </a:p>
          <a:p>
            <a:pPr marL="0" lvl="0" indent="0" algn="l" rtl="0">
              <a:spcBef>
                <a:spcPts val="0"/>
              </a:spcBef>
              <a:spcAft>
                <a:spcPts val="0"/>
              </a:spcAft>
              <a:buNone/>
            </a:pPr>
            <a:endParaRPr sz="1200" b="1" dirty="0">
              <a:solidFill>
                <a:schemeClr val="dk1"/>
              </a:solidFill>
              <a:latin typeface="Red Hat Text"/>
              <a:ea typeface="Red Hat Text"/>
              <a:cs typeface="Red Hat Text"/>
              <a:sym typeface="Red Hat Text"/>
            </a:endParaRPr>
          </a:p>
        </p:txBody>
      </p:sp>
      <p:sp>
        <p:nvSpPr>
          <p:cNvPr id="4" name="文本框 3">
            <a:extLst>
              <a:ext uri="{FF2B5EF4-FFF2-40B4-BE49-F238E27FC236}">
                <a16:creationId xmlns:a16="http://schemas.microsoft.com/office/drawing/2014/main" id="{13A1D4C9-669B-506F-4853-6ADF640D389D}"/>
              </a:ext>
            </a:extLst>
          </p:cNvPr>
          <p:cNvSpPr txBox="1"/>
          <p:nvPr/>
        </p:nvSpPr>
        <p:spPr>
          <a:xfrm>
            <a:off x="713225" y="1495900"/>
            <a:ext cx="4343879" cy="1661993"/>
          </a:xfrm>
          <a:prstGeom prst="rect">
            <a:avLst/>
          </a:prstGeom>
          <a:noFill/>
        </p:spPr>
        <p:txBody>
          <a:bodyPr wrap="square" rtlCol="0">
            <a:spAutoFit/>
          </a:bodyPr>
          <a:lstStyle/>
          <a:p>
            <a:pPr marL="0" marR="0" indent="0" algn="l" rtl="0" fontAlgn="t">
              <a:spcBef>
                <a:spcPts val="0"/>
              </a:spcBef>
              <a:spcAft>
                <a:spcPts val="0"/>
              </a:spcAft>
            </a:pPr>
            <a:r>
              <a:rPr lang="zh-CN" altLang="zh-CN" sz="1800" b="1" i="0" u="none" strike="noStrike" dirty="0">
                <a:solidFill>
                  <a:srgbClr val="FFFFFF"/>
                </a:solidFill>
                <a:effectLst/>
                <a:highlight>
                  <a:srgbClr val="808080"/>
                </a:highlight>
                <a:latin typeface="Microsoft YaHei" panose="020B0503020204020204" pitchFamily="34" charset="-122"/>
                <a:ea typeface="Microsoft YaHei" panose="020B0503020204020204" pitchFamily="34" charset="-122"/>
                <a:cs typeface="Red Hat Text" panose="02010303040201060303" pitchFamily="2" charset="0"/>
              </a:rPr>
              <a:t>智能合约的脆弱性</a:t>
            </a:r>
            <a:endParaRPr lang="zh-CN" altLang="zh-CN" sz="1800" b="0" i="0" u="none" strike="noStrike" dirty="0">
              <a:effectLst/>
              <a:highlight>
                <a:srgbClr val="808080"/>
              </a:highlight>
              <a:latin typeface="Arial" panose="020B0604020202020204" pitchFamily="34" charset="0"/>
            </a:endParaRPr>
          </a:p>
          <a:p>
            <a:pPr marL="0" marR="0" indent="0" algn="l" rtl="0" fontAlgn="t">
              <a:spcBef>
                <a:spcPts val="0"/>
              </a:spcBef>
              <a:spcAft>
                <a:spcPts val="0"/>
              </a:spcAft>
            </a:pPr>
            <a:endParaRPr kumimoji="1" lang="en" altLang="zh-CN" dirty="0"/>
          </a:p>
          <a:p>
            <a:pPr fontAlgn="t"/>
            <a:r>
              <a:rPr lang="zh-CN" altLang="zh-CN" dirty="0">
                <a:solidFill>
                  <a:schemeClr val="tx1"/>
                </a:solidFill>
                <a:latin typeface="Microsoft YaHei" panose="020B0503020204020204" pitchFamily="34" charset="-122"/>
                <a:ea typeface="Microsoft YaHei" panose="020B0503020204020204" pitchFamily="34" charset="-122"/>
              </a:rPr>
              <a:t>尽管智能合约继承了区块链的安全性和信任特性，但它们也容易受到软件漏洞和攻击的影响，导致数百万级别的资金损失。</a:t>
            </a:r>
          </a:p>
          <a:p>
            <a:pPr marL="0" marR="0" indent="0" algn="l" rtl="0" fontAlgn="t">
              <a:spcBef>
                <a:spcPts val="0"/>
              </a:spcBef>
              <a:spcAft>
                <a:spcPts val="0"/>
              </a:spcAft>
            </a:pPr>
            <a:endParaRPr lang="en-US" altLang="zh-CN" dirty="0">
              <a:solidFill>
                <a:schemeClr val="tx1"/>
              </a:solidFill>
              <a:latin typeface="Microsoft YaHei" panose="020B0503020204020204" pitchFamily="34" charset="-122"/>
              <a:ea typeface="Microsoft YaHei" panose="020B0503020204020204" pitchFamily="34" charset="-122"/>
            </a:endParaRPr>
          </a:p>
          <a:p>
            <a:endParaRPr kumimoji="1" lang="zh-CN" altLang="en-US" dirty="0"/>
          </a:p>
        </p:txBody>
      </p:sp>
      <p:cxnSp>
        <p:nvCxnSpPr>
          <p:cNvPr id="5" name="Google Shape;417;p34">
            <a:extLst>
              <a:ext uri="{FF2B5EF4-FFF2-40B4-BE49-F238E27FC236}">
                <a16:creationId xmlns:a16="http://schemas.microsoft.com/office/drawing/2014/main" id="{86B3D08F-584C-4E92-B1CD-4035C5096689}"/>
              </a:ext>
            </a:extLst>
          </p:cNvPr>
          <p:cNvCxnSpPr/>
          <p:nvPr/>
        </p:nvCxnSpPr>
        <p:spPr>
          <a:xfrm>
            <a:off x="713225" y="1188131"/>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33"/>
          <p:cNvSpPr txBox="1">
            <a:spLocks noGrp="1"/>
          </p:cNvSpPr>
          <p:nvPr>
            <p:ph type="title"/>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ltLang="zh-CN" dirty="0"/>
              <a:t>1. </a:t>
            </a:r>
            <a:r>
              <a:rPr lang="zh-CN" altLang="en-US" dirty="0">
                <a:latin typeface="Microsoft YaHei" panose="020B0503020204020204" pitchFamily="34" charset="-122"/>
                <a:ea typeface="Microsoft YaHei" panose="020B0503020204020204" pitchFamily="34" charset="-122"/>
              </a:rPr>
              <a:t>痛点</a:t>
            </a:r>
            <a:r>
              <a:rPr lang="zh-CN" altLang="en-US" dirty="0"/>
              <a:t> </a:t>
            </a:r>
            <a:endParaRPr dirty="0"/>
          </a:p>
        </p:txBody>
      </p:sp>
      <p:sp>
        <p:nvSpPr>
          <p:cNvPr id="407" name="Google Shape;407;p33"/>
          <p:cNvSpPr txBox="1"/>
          <p:nvPr/>
        </p:nvSpPr>
        <p:spPr>
          <a:xfrm>
            <a:off x="713225" y="1017700"/>
            <a:ext cx="7717500" cy="479700"/>
          </a:xfrm>
          <a:prstGeom prst="rect">
            <a:avLst/>
          </a:prstGeom>
          <a:noFill/>
          <a:ln>
            <a:noFill/>
          </a:ln>
        </p:spPr>
        <p:txBody>
          <a:bodyPr spcFirstLastPara="1" wrap="square" lIns="91425" tIns="91425" rIns="0" bIns="91425" anchor="t" anchorCtr="0">
            <a:noAutofit/>
          </a:bodyPr>
          <a:lstStyle/>
          <a:p>
            <a:br>
              <a:rPr lang="zh-CN" altLang="en-US" sz="2000" dirty="0">
                <a:effectLst/>
                <a:latin typeface="Helvetica" pitchFamily="2" charset="0"/>
              </a:rPr>
            </a:br>
            <a:endParaRPr lang="zh-CN" altLang="en-US" sz="2000" dirty="0">
              <a:effectLst/>
              <a:latin typeface="Helvetica" pitchFamily="2" charset="0"/>
            </a:endParaRPr>
          </a:p>
          <a:p>
            <a:r>
              <a:rPr lang="zh-CN" altLang="en-US" sz="2000" dirty="0">
                <a:effectLst/>
                <a:latin typeface="Helvetica" pitchFamily="2" charset="0"/>
              </a:rPr>
              <a:t> </a:t>
            </a: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2000" dirty="0">
                <a:effectLst/>
                <a:latin typeface="Helvetica" pitchFamily="2" charset="0"/>
              </a:rPr>
            </a:br>
            <a:endParaRPr lang="zh-CN" altLang="en-US" sz="20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br>
              <a:rPr lang="zh-CN" altLang="en-US" sz="1600" dirty="0">
                <a:effectLst/>
                <a:latin typeface="Helvetica" pitchFamily="2" charset="0"/>
              </a:rPr>
            </a:br>
            <a:endParaRPr lang="zh-CN" altLang="en-US" sz="1600" dirty="0">
              <a:effectLst/>
              <a:latin typeface="Helvetica" pitchFamily="2" charset="0"/>
            </a:endParaRPr>
          </a:p>
          <a:p>
            <a:pPr marL="0" lvl="0" indent="0" algn="l" rtl="0">
              <a:spcBef>
                <a:spcPts val="0"/>
              </a:spcBef>
              <a:spcAft>
                <a:spcPts val="0"/>
              </a:spcAft>
              <a:buNone/>
            </a:pPr>
            <a:endParaRPr sz="1200" b="1" dirty="0">
              <a:solidFill>
                <a:schemeClr val="lt1"/>
              </a:solidFill>
              <a:latin typeface="Red Hat Text"/>
              <a:ea typeface="Red Hat Text"/>
              <a:cs typeface="Red Hat Text"/>
              <a:sym typeface="Red Hat Text"/>
            </a:endParaRPr>
          </a:p>
          <a:p>
            <a:pPr marL="0" lvl="0" indent="0" algn="l" rtl="0">
              <a:spcBef>
                <a:spcPts val="0"/>
              </a:spcBef>
              <a:spcAft>
                <a:spcPts val="0"/>
              </a:spcAft>
              <a:buNone/>
            </a:pPr>
            <a:endParaRPr sz="1200" b="1" dirty="0">
              <a:solidFill>
                <a:schemeClr val="dk1"/>
              </a:solidFill>
              <a:latin typeface="Red Hat Text"/>
              <a:ea typeface="Red Hat Text"/>
              <a:cs typeface="Red Hat Text"/>
              <a:sym typeface="Red Hat Text"/>
            </a:endParaRPr>
          </a:p>
        </p:txBody>
      </p:sp>
      <p:sp>
        <p:nvSpPr>
          <p:cNvPr id="4" name="文本框 3">
            <a:extLst>
              <a:ext uri="{FF2B5EF4-FFF2-40B4-BE49-F238E27FC236}">
                <a16:creationId xmlns:a16="http://schemas.microsoft.com/office/drawing/2014/main" id="{13A1D4C9-669B-506F-4853-6ADF640D389D}"/>
              </a:ext>
            </a:extLst>
          </p:cNvPr>
          <p:cNvSpPr txBox="1"/>
          <p:nvPr/>
        </p:nvSpPr>
        <p:spPr>
          <a:xfrm>
            <a:off x="697412" y="1358563"/>
            <a:ext cx="4372571" cy="2862322"/>
          </a:xfrm>
          <a:prstGeom prst="rect">
            <a:avLst/>
          </a:prstGeom>
          <a:noFill/>
        </p:spPr>
        <p:txBody>
          <a:bodyPr wrap="square" rtlCol="0">
            <a:spAutoFit/>
          </a:bodyPr>
          <a:lstStyle/>
          <a:p>
            <a:pPr marL="0" marR="0" indent="0" algn="l" rtl="0" fontAlgn="t">
              <a:spcBef>
                <a:spcPts val="0"/>
              </a:spcBef>
              <a:spcAft>
                <a:spcPts val="0"/>
              </a:spcAft>
            </a:pPr>
            <a:r>
              <a:rPr lang="en-US" altLang="zh-CN" sz="1800" b="1" i="0" u="none" strike="noStrike" dirty="0">
                <a:solidFill>
                  <a:srgbClr val="FFFFFF"/>
                </a:solidFill>
                <a:effectLst/>
                <a:latin typeface="Microsoft YaHei" panose="020B0503020204020204" pitchFamily="34" charset="-122"/>
                <a:ea typeface="Microsoft YaHei" panose="020B0503020204020204" pitchFamily="34" charset="-122"/>
                <a:cs typeface="Red Hat Text" panose="02010303040201060303" pitchFamily="2" charset="0"/>
              </a:rPr>
              <a:t>the DAO attack </a:t>
            </a:r>
          </a:p>
          <a:p>
            <a:pPr marL="0" marR="0" indent="0" algn="l" rtl="0" fontAlgn="t">
              <a:spcBef>
                <a:spcPts val="0"/>
              </a:spcBef>
              <a:spcAft>
                <a:spcPts val="0"/>
              </a:spcAft>
            </a:pPr>
            <a:endParaRPr kumimoji="1" lang="en" altLang="zh-CN" dirty="0"/>
          </a:p>
          <a:p>
            <a:pPr marL="0" marR="0" indent="0" algn="l" rtl="0" fontAlgn="t">
              <a:spcBef>
                <a:spcPts val="0"/>
              </a:spcBef>
              <a:spcAft>
                <a:spcPts val="0"/>
              </a:spcAft>
            </a:pPr>
            <a:r>
              <a:rPr lang="en-US" altLang="zh-CN" dirty="0" err="1">
                <a:solidFill>
                  <a:schemeClr val="tx1"/>
                </a:solidFill>
                <a:highlight>
                  <a:srgbClr val="808080"/>
                </a:highlight>
                <a:latin typeface="Microsoft YaHei" panose="020B0503020204020204" pitchFamily="34" charset="-122"/>
                <a:ea typeface="Microsoft YaHei" panose="020B0503020204020204" pitchFamily="34" charset="-122"/>
              </a:rPr>
              <a:t>th</a:t>
            </a:r>
            <a:r>
              <a:rPr lang="en" altLang="zh-CN" dirty="0">
                <a:solidFill>
                  <a:schemeClr val="tx1"/>
                </a:solidFill>
                <a:highlight>
                  <a:srgbClr val="808080"/>
                </a:highlight>
                <a:latin typeface="Microsoft YaHei" panose="020B0503020204020204" pitchFamily="34" charset="-122"/>
                <a:ea typeface="Microsoft YaHei" panose="020B0503020204020204" pitchFamily="34" charset="-122"/>
              </a:rPr>
              <a:t>eDAO</a:t>
            </a:r>
            <a:r>
              <a:rPr lang="zh-CN" altLang="en-US" dirty="0">
                <a:solidFill>
                  <a:schemeClr val="tx1"/>
                </a:solidFill>
                <a:highlight>
                  <a:srgbClr val="808080"/>
                </a:highlight>
                <a:latin typeface="Microsoft YaHei" panose="020B0503020204020204" pitchFamily="34" charset="-122"/>
                <a:ea typeface="Microsoft YaHei" panose="020B0503020204020204" pitchFamily="34" charset="-122"/>
              </a:rPr>
              <a:t>攻击</a:t>
            </a:r>
            <a:r>
              <a:rPr lang="zh-CN" altLang="en-US" dirty="0">
                <a:solidFill>
                  <a:schemeClr val="tx1"/>
                </a:solidFill>
                <a:latin typeface="Microsoft YaHei" panose="020B0503020204020204" pitchFamily="34" charset="-122"/>
                <a:ea typeface="Microsoft YaHei" panose="020B0503020204020204" pitchFamily="34" charset="-122"/>
              </a:rPr>
              <a:t>是</a:t>
            </a:r>
            <a:r>
              <a:rPr lang="en-US" altLang="zh-CN" dirty="0">
                <a:solidFill>
                  <a:schemeClr val="tx1"/>
                </a:solidFill>
                <a:latin typeface="Microsoft YaHei" panose="020B0503020204020204" pitchFamily="34" charset="-122"/>
                <a:ea typeface="Microsoft YaHei" panose="020B0503020204020204" pitchFamily="34" charset="-122"/>
              </a:rPr>
              <a:t>2016</a:t>
            </a:r>
            <a:r>
              <a:rPr lang="zh-CN" altLang="en-US" dirty="0">
                <a:solidFill>
                  <a:schemeClr val="tx1"/>
                </a:solidFill>
                <a:latin typeface="Microsoft YaHei" panose="020B0503020204020204" pitchFamily="34" charset="-122"/>
                <a:ea typeface="Microsoft YaHei" panose="020B0503020204020204" pitchFamily="34" charset="-122"/>
              </a:rPr>
              <a:t>年发生在以太坊上的一起黑客事件，黑客利用智能合约中的</a:t>
            </a:r>
            <a:r>
              <a:rPr lang="zh-CN" altLang="en-US" dirty="0">
                <a:solidFill>
                  <a:schemeClr val="tx1"/>
                </a:solidFill>
                <a:highlight>
                  <a:srgbClr val="808080"/>
                </a:highlight>
                <a:latin typeface="Microsoft YaHei" panose="020B0503020204020204" pitchFamily="34" charset="-122"/>
                <a:ea typeface="Microsoft YaHei" panose="020B0503020204020204" pitchFamily="34" charset="-122"/>
              </a:rPr>
              <a:t>重入漏洞</a:t>
            </a:r>
            <a:r>
              <a:rPr lang="zh-CN" altLang="en-US" dirty="0">
                <a:solidFill>
                  <a:schemeClr val="tx1"/>
                </a:solidFill>
                <a:latin typeface="Microsoft YaHei" panose="020B0503020204020204" pitchFamily="34" charset="-122"/>
                <a:ea typeface="Microsoft YaHei" panose="020B0503020204020204" pitchFamily="34" charset="-122"/>
              </a:rPr>
              <a:t>，盗取了价值</a:t>
            </a:r>
            <a:r>
              <a:rPr lang="zh-CN" altLang="en-US" dirty="0">
                <a:solidFill>
                  <a:schemeClr val="tx1"/>
                </a:solidFill>
                <a:highlight>
                  <a:srgbClr val="808080"/>
                </a:highlight>
                <a:latin typeface="Microsoft YaHei" panose="020B0503020204020204" pitchFamily="34" charset="-122"/>
                <a:ea typeface="Microsoft YaHei" panose="020B0503020204020204" pitchFamily="34" charset="-122"/>
              </a:rPr>
              <a:t>约</a:t>
            </a:r>
            <a:r>
              <a:rPr lang="en-US" altLang="zh-CN" dirty="0">
                <a:solidFill>
                  <a:schemeClr val="tx1"/>
                </a:solidFill>
                <a:highlight>
                  <a:srgbClr val="808080"/>
                </a:highlight>
                <a:latin typeface="Microsoft YaHei" panose="020B0503020204020204" pitchFamily="34" charset="-122"/>
                <a:ea typeface="Microsoft YaHei" panose="020B0503020204020204" pitchFamily="34" charset="-122"/>
              </a:rPr>
              <a:t>6000</a:t>
            </a:r>
            <a:r>
              <a:rPr lang="zh-CN" altLang="en-US" dirty="0">
                <a:solidFill>
                  <a:schemeClr val="tx1"/>
                </a:solidFill>
                <a:highlight>
                  <a:srgbClr val="808080"/>
                </a:highlight>
                <a:latin typeface="Microsoft YaHei" panose="020B0503020204020204" pitchFamily="34" charset="-122"/>
                <a:ea typeface="Microsoft YaHei" panose="020B0503020204020204" pitchFamily="34" charset="-122"/>
              </a:rPr>
              <a:t>万美元</a:t>
            </a:r>
            <a:r>
              <a:rPr lang="zh-CN" altLang="en-US" dirty="0">
                <a:solidFill>
                  <a:schemeClr val="tx1"/>
                </a:solidFill>
                <a:latin typeface="Microsoft YaHei" panose="020B0503020204020204" pitchFamily="34" charset="-122"/>
                <a:ea typeface="Microsoft YaHei" panose="020B0503020204020204" pitchFamily="34" charset="-122"/>
              </a:rPr>
              <a:t>的以太币。</a:t>
            </a:r>
            <a:endParaRPr lang="en-US" altLang="zh-CN" dirty="0">
              <a:solidFill>
                <a:schemeClr val="tx1"/>
              </a:solidFill>
              <a:latin typeface="Microsoft YaHei" panose="020B0503020204020204" pitchFamily="34" charset="-122"/>
              <a:ea typeface="Microsoft YaHei" panose="020B0503020204020204" pitchFamily="34" charset="-122"/>
            </a:endParaRPr>
          </a:p>
          <a:p>
            <a:pPr fontAlgn="t"/>
            <a:endParaRPr lang="en-US" altLang="zh-CN" dirty="0">
              <a:solidFill>
                <a:schemeClr val="tx1"/>
              </a:solidFill>
              <a:highlight>
                <a:srgbClr val="808080"/>
              </a:highlight>
              <a:latin typeface="Microsoft YaHei" panose="020B0503020204020204" pitchFamily="34" charset="-122"/>
              <a:ea typeface="Microsoft YaHei" panose="020B0503020204020204" pitchFamily="34" charset="-122"/>
            </a:endParaRPr>
          </a:p>
          <a:p>
            <a:pPr marL="0" marR="0" indent="0" algn="l" rtl="0" fontAlgn="t">
              <a:spcBef>
                <a:spcPts val="0"/>
              </a:spcBef>
              <a:spcAft>
                <a:spcPts val="0"/>
              </a:spcAft>
            </a:pPr>
            <a:r>
              <a:rPr lang="zh-CN" altLang="en-US" sz="1800" b="1" i="0" u="none" strike="noStrike" dirty="0">
                <a:solidFill>
                  <a:srgbClr val="FFFFFF"/>
                </a:solidFill>
                <a:effectLst/>
                <a:latin typeface="Microsoft YaHei" panose="020B0503020204020204" pitchFamily="34" charset="-122"/>
                <a:ea typeface="Microsoft YaHei" panose="020B0503020204020204" pitchFamily="34" charset="-122"/>
                <a:cs typeface="Red Hat Text" panose="02010303040201060303" pitchFamily="2" charset="0"/>
              </a:rPr>
              <a:t>跨链桥攻击</a:t>
            </a:r>
            <a:r>
              <a:rPr lang="en-US" altLang="zh-CN" sz="1800" b="1" i="0" u="none" strike="noStrike" dirty="0">
                <a:solidFill>
                  <a:srgbClr val="FFFFFF"/>
                </a:solidFill>
                <a:effectLst/>
                <a:latin typeface="Microsoft YaHei" panose="020B0503020204020204" pitchFamily="34" charset="-122"/>
                <a:ea typeface="Microsoft YaHei" panose="020B0503020204020204" pitchFamily="34" charset="-122"/>
                <a:cs typeface="Red Hat Text" panose="02010303040201060303" pitchFamily="2" charset="0"/>
              </a:rPr>
              <a:t> </a:t>
            </a:r>
          </a:p>
          <a:p>
            <a:pPr marL="0" marR="0" indent="0" algn="l" rtl="0" fontAlgn="t">
              <a:spcBef>
                <a:spcPts val="0"/>
              </a:spcBef>
              <a:spcAft>
                <a:spcPts val="0"/>
              </a:spcAft>
            </a:pPr>
            <a:endParaRPr kumimoji="1" lang="en" altLang="zh-CN" dirty="0"/>
          </a:p>
          <a:p>
            <a:pPr marL="0" marR="0" indent="0" algn="l" rtl="0" fontAlgn="t">
              <a:spcBef>
                <a:spcPts val="0"/>
              </a:spcBef>
              <a:spcAft>
                <a:spcPts val="0"/>
              </a:spcAft>
            </a:pPr>
            <a:r>
              <a:rPr lang="zh-CN" altLang="en-US" dirty="0">
                <a:solidFill>
                  <a:schemeClr val="tx1"/>
                </a:solidFill>
                <a:latin typeface="Microsoft YaHei" panose="020B0503020204020204" pitchFamily="34" charset="-122"/>
                <a:ea typeface="Microsoft YaHei" panose="020B0503020204020204" pitchFamily="34" charset="-122"/>
              </a:rPr>
              <a:t>未经审计的智能合约往往存在一定的安全漏洞，其中跨链桥的智能合约漏洞通常会被加以利用，造成大量的财产损失。</a:t>
            </a:r>
            <a:endParaRPr lang="en-US" altLang="zh-CN" dirty="0">
              <a:solidFill>
                <a:schemeClr val="tx1"/>
              </a:solidFill>
              <a:latin typeface="Microsoft YaHei" panose="020B0503020204020204" pitchFamily="34" charset="-122"/>
              <a:ea typeface="Microsoft YaHei" panose="020B0503020204020204" pitchFamily="34" charset="-122"/>
            </a:endParaRPr>
          </a:p>
          <a:p>
            <a:pPr marL="0" marR="0" indent="0" algn="l" rtl="0" fontAlgn="t">
              <a:spcBef>
                <a:spcPts val="0"/>
              </a:spcBef>
              <a:spcAft>
                <a:spcPts val="0"/>
              </a:spcAft>
            </a:pPr>
            <a:endParaRPr lang="en-US" altLang="zh-CN" sz="1800" b="1" dirty="0">
              <a:solidFill>
                <a:schemeClr val="tx1"/>
              </a:solidFill>
              <a:latin typeface="Microsoft YaHei" panose="020B0503020204020204" pitchFamily="34" charset="-122"/>
              <a:ea typeface="Microsoft YaHei" panose="020B0503020204020204" pitchFamily="34" charset="-122"/>
              <a:cs typeface="Red Hat Text" panose="02010303040201060303" pitchFamily="2" charset="0"/>
            </a:endParaRPr>
          </a:p>
        </p:txBody>
      </p:sp>
      <p:cxnSp>
        <p:nvCxnSpPr>
          <p:cNvPr id="7" name="Google Shape;417;p34">
            <a:extLst>
              <a:ext uri="{FF2B5EF4-FFF2-40B4-BE49-F238E27FC236}">
                <a16:creationId xmlns:a16="http://schemas.microsoft.com/office/drawing/2014/main" id="{26E2B670-E09D-454F-A33B-3B6179E7D79F}"/>
              </a:ext>
            </a:extLst>
          </p:cNvPr>
          <p:cNvCxnSpPr/>
          <p:nvPr/>
        </p:nvCxnSpPr>
        <p:spPr>
          <a:xfrm>
            <a:off x="713225" y="1188131"/>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pic>
        <p:nvPicPr>
          <p:cNvPr id="1030" name="Picture 6">
            <a:extLst>
              <a:ext uri="{FF2B5EF4-FFF2-40B4-BE49-F238E27FC236}">
                <a16:creationId xmlns:a16="http://schemas.microsoft.com/office/drawing/2014/main" id="{37703446-4692-46EC-9EA3-3010496DC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3838" y="1495900"/>
            <a:ext cx="2581520" cy="2629401"/>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a:extLst>
              <a:ext uri="{FF2B5EF4-FFF2-40B4-BE49-F238E27FC236}">
                <a16:creationId xmlns:a16="http://schemas.microsoft.com/office/drawing/2014/main" id="{ECE3BEF3-A08B-40B7-9318-266BC458155C}"/>
              </a:ext>
            </a:extLst>
          </p:cNvPr>
          <p:cNvPicPr>
            <a:picLocks noChangeAspect="1"/>
          </p:cNvPicPr>
          <p:nvPr/>
        </p:nvPicPr>
        <p:blipFill>
          <a:blip r:embed="rId4"/>
          <a:stretch>
            <a:fillRect/>
          </a:stretch>
        </p:blipFill>
        <p:spPr>
          <a:xfrm>
            <a:off x="768438" y="4491235"/>
            <a:ext cx="6615448" cy="224531"/>
          </a:xfrm>
          <a:prstGeom prst="rect">
            <a:avLst/>
          </a:prstGeom>
        </p:spPr>
      </p:pic>
      <p:sp>
        <p:nvSpPr>
          <p:cNvPr id="13" name="halloween-ghost_61665">
            <a:extLst>
              <a:ext uri="{FF2B5EF4-FFF2-40B4-BE49-F238E27FC236}">
                <a16:creationId xmlns:a16="http://schemas.microsoft.com/office/drawing/2014/main" id="{48CAB8FC-2BAB-4111-887E-012A9E7B905E}"/>
              </a:ext>
            </a:extLst>
          </p:cNvPr>
          <p:cNvSpPr/>
          <p:nvPr/>
        </p:nvSpPr>
        <p:spPr>
          <a:xfrm>
            <a:off x="608122" y="3993815"/>
            <a:ext cx="432250" cy="609685"/>
          </a:xfrm>
          <a:custGeom>
            <a:avLst/>
            <a:gdLst>
              <a:gd name="connsiteX0" fmla="*/ 179330 w 426329"/>
              <a:gd name="connsiteY0" fmla="*/ 231600 h 601333"/>
              <a:gd name="connsiteX1" fmla="*/ 163246 w 426329"/>
              <a:gd name="connsiteY1" fmla="*/ 236082 h 601333"/>
              <a:gd name="connsiteX2" fmla="*/ 132199 w 426329"/>
              <a:gd name="connsiteY2" fmla="*/ 240191 h 601333"/>
              <a:gd name="connsiteX3" fmla="*/ 100592 w 426329"/>
              <a:gd name="connsiteY3" fmla="*/ 236456 h 601333"/>
              <a:gd name="connsiteX4" fmla="*/ 77400 w 426329"/>
              <a:gd name="connsiteY4" fmla="*/ 234028 h 601333"/>
              <a:gd name="connsiteX5" fmla="*/ 79645 w 426329"/>
              <a:gd name="connsiteY5" fmla="*/ 254385 h 601333"/>
              <a:gd name="connsiteX6" fmla="*/ 118359 w 426329"/>
              <a:gd name="connsiteY6" fmla="*/ 263723 h 601333"/>
              <a:gd name="connsiteX7" fmla="*/ 163246 w 426329"/>
              <a:gd name="connsiteY7" fmla="*/ 261109 h 601333"/>
              <a:gd name="connsiteX8" fmla="*/ 181201 w 426329"/>
              <a:gd name="connsiteY8" fmla="*/ 255319 h 601333"/>
              <a:gd name="connsiteX9" fmla="*/ 189617 w 426329"/>
              <a:gd name="connsiteY9" fmla="*/ 242619 h 601333"/>
              <a:gd name="connsiteX10" fmla="*/ 179330 w 426329"/>
              <a:gd name="connsiteY10" fmla="*/ 231600 h 601333"/>
              <a:gd name="connsiteX11" fmla="*/ 225900 w 426329"/>
              <a:gd name="connsiteY11" fmla="*/ 134109 h 601333"/>
              <a:gd name="connsiteX12" fmla="*/ 220850 w 426329"/>
              <a:gd name="connsiteY12" fmla="*/ 135417 h 601333"/>
              <a:gd name="connsiteX13" fmla="*/ 213556 w 426329"/>
              <a:gd name="connsiteY13" fmla="*/ 138218 h 601333"/>
              <a:gd name="connsiteX14" fmla="*/ 172971 w 426329"/>
              <a:gd name="connsiteY14" fmla="*/ 154093 h 601333"/>
              <a:gd name="connsiteX15" fmla="*/ 169418 w 426329"/>
              <a:gd name="connsiteY15" fmla="*/ 155400 h 601333"/>
              <a:gd name="connsiteX16" fmla="*/ 163807 w 426329"/>
              <a:gd name="connsiteY16" fmla="*/ 160069 h 601333"/>
              <a:gd name="connsiteX17" fmla="*/ 155578 w 426329"/>
              <a:gd name="connsiteY17" fmla="*/ 168474 h 601333"/>
              <a:gd name="connsiteX18" fmla="*/ 150341 w 426329"/>
              <a:gd name="connsiteY18" fmla="*/ 175384 h 601333"/>
              <a:gd name="connsiteX19" fmla="*/ 157261 w 426329"/>
              <a:gd name="connsiteY19" fmla="*/ 183228 h 601333"/>
              <a:gd name="connsiteX20" fmla="*/ 160441 w 426329"/>
              <a:gd name="connsiteY20" fmla="*/ 183228 h 601333"/>
              <a:gd name="connsiteX21" fmla="*/ 177086 w 426329"/>
              <a:gd name="connsiteY21" fmla="*/ 183228 h 601333"/>
              <a:gd name="connsiteX22" fmla="*/ 194854 w 426329"/>
              <a:gd name="connsiteY22" fmla="*/ 183415 h 601333"/>
              <a:gd name="connsiteX23" fmla="*/ 206636 w 426329"/>
              <a:gd name="connsiteY23" fmla="*/ 180427 h 601333"/>
              <a:gd name="connsiteX24" fmla="*/ 227770 w 426329"/>
              <a:gd name="connsiteY24" fmla="*/ 149611 h 601333"/>
              <a:gd name="connsiteX25" fmla="*/ 230950 w 426329"/>
              <a:gd name="connsiteY25" fmla="*/ 144942 h 601333"/>
              <a:gd name="connsiteX26" fmla="*/ 225900 w 426329"/>
              <a:gd name="connsiteY26" fmla="*/ 134109 h 601333"/>
              <a:gd name="connsiteX27" fmla="*/ 36816 w 426329"/>
              <a:gd name="connsiteY27" fmla="*/ 134109 h 601333"/>
              <a:gd name="connsiteX28" fmla="*/ 31392 w 426329"/>
              <a:gd name="connsiteY28" fmla="*/ 144755 h 601333"/>
              <a:gd name="connsiteX29" fmla="*/ 52713 w 426329"/>
              <a:gd name="connsiteY29" fmla="*/ 175571 h 601333"/>
              <a:gd name="connsiteX30" fmla="*/ 62438 w 426329"/>
              <a:gd name="connsiteY30" fmla="*/ 183228 h 601333"/>
              <a:gd name="connsiteX31" fmla="*/ 80954 w 426329"/>
              <a:gd name="connsiteY31" fmla="*/ 183228 h 601333"/>
              <a:gd name="connsiteX32" fmla="*/ 102462 w 426329"/>
              <a:gd name="connsiteY32" fmla="*/ 183228 h 601333"/>
              <a:gd name="connsiteX33" fmla="*/ 108073 w 426329"/>
              <a:gd name="connsiteY33" fmla="*/ 182855 h 601333"/>
              <a:gd name="connsiteX34" fmla="*/ 109943 w 426329"/>
              <a:gd name="connsiteY34" fmla="*/ 171275 h 601333"/>
              <a:gd name="connsiteX35" fmla="*/ 96103 w 426329"/>
              <a:gd name="connsiteY35" fmla="*/ 157455 h 601333"/>
              <a:gd name="connsiteX36" fmla="*/ 86191 w 426329"/>
              <a:gd name="connsiteY36" fmla="*/ 152599 h 601333"/>
              <a:gd name="connsiteX37" fmla="*/ 52526 w 426329"/>
              <a:gd name="connsiteY37" fmla="*/ 139525 h 601333"/>
              <a:gd name="connsiteX38" fmla="*/ 40930 w 426329"/>
              <a:gd name="connsiteY38" fmla="*/ 135043 h 601333"/>
              <a:gd name="connsiteX39" fmla="*/ 36816 w 426329"/>
              <a:gd name="connsiteY39" fmla="*/ 134109 h 601333"/>
              <a:gd name="connsiteX40" fmla="*/ 27651 w 426329"/>
              <a:gd name="connsiteY40" fmla="*/ 573 h 601333"/>
              <a:gd name="connsiteX41" fmla="*/ 39247 w 426329"/>
              <a:gd name="connsiteY41" fmla="*/ 4308 h 601333"/>
              <a:gd name="connsiteX42" fmla="*/ 75717 w 426329"/>
              <a:gd name="connsiteY42" fmla="*/ 57349 h 601333"/>
              <a:gd name="connsiteX43" fmla="*/ 131264 w 426329"/>
              <a:gd name="connsiteY43" fmla="*/ 45023 h 601333"/>
              <a:gd name="connsiteX44" fmla="*/ 186811 w 426329"/>
              <a:gd name="connsiteY44" fmla="*/ 57349 h 601333"/>
              <a:gd name="connsiteX45" fmla="*/ 223282 w 426329"/>
              <a:gd name="connsiteY45" fmla="*/ 4308 h 601333"/>
              <a:gd name="connsiteX46" fmla="*/ 234877 w 426329"/>
              <a:gd name="connsiteY46" fmla="*/ 573 h 601333"/>
              <a:gd name="connsiteX47" fmla="*/ 241423 w 426329"/>
              <a:gd name="connsiteY47" fmla="*/ 10845 h 601333"/>
              <a:gd name="connsiteX48" fmla="*/ 234877 w 426329"/>
              <a:gd name="connsiteY48" fmla="*/ 95076 h 601333"/>
              <a:gd name="connsiteX49" fmla="*/ 234690 w 426329"/>
              <a:gd name="connsiteY49" fmla="*/ 95449 h 601333"/>
              <a:gd name="connsiteX50" fmla="*/ 255637 w 426329"/>
              <a:gd name="connsiteY50" fmla="*/ 134296 h 601333"/>
              <a:gd name="connsiteX51" fmla="*/ 255824 w 426329"/>
              <a:gd name="connsiteY51" fmla="*/ 134109 h 601333"/>
              <a:gd name="connsiteX52" fmla="*/ 197285 w 426329"/>
              <a:gd name="connsiteY52" fmla="*/ 364949 h 601333"/>
              <a:gd name="connsiteX53" fmla="*/ 199155 w 426329"/>
              <a:gd name="connsiteY53" fmla="*/ 410893 h 601333"/>
              <a:gd name="connsiteX54" fmla="*/ 237309 w 426329"/>
              <a:gd name="connsiteY54" fmla="*/ 496991 h 601333"/>
              <a:gd name="connsiteX55" fmla="*/ 257508 w 426329"/>
              <a:gd name="connsiteY55" fmla="*/ 514174 h 601333"/>
              <a:gd name="connsiteX56" fmla="*/ 295848 w 426329"/>
              <a:gd name="connsiteY56" fmla="*/ 520524 h 601333"/>
              <a:gd name="connsiteX57" fmla="*/ 327643 w 426329"/>
              <a:gd name="connsiteY57" fmla="*/ 503715 h 601333"/>
              <a:gd name="connsiteX58" fmla="*/ 340174 w 426329"/>
              <a:gd name="connsiteY58" fmla="*/ 490268 h 601333"/>
              <a:gd name="connsiteX59" fmla="*/ 344475 w 426329"/>
              <a:gd name="connsiteY59" fmla="*/ 484105 h 601333"/>
              <a:gd name="connsiteX60" fmla="*/ 346201 w 426329"/>
              <a:gd name="connsiteY60" fmla="*/ 481598 h 601333"/>
              <a:gd name="connsiteX61" fmla="*/ 346159 w 426329"/>
              <a:gd name="connsiteY61" fmla="*/ 481677 h 601333"/>
              <a:gd name="connsiteX62" fmla="*/ 346533 w 426329"/>
              <a:gd name="connsiteY62" fmla="*/ 481116 h 601333"/>
              <a:gd name="connsiteX63" fmla="*/ 346201 w 426329"/>
              <a:gd name="connsiteY63" fmla="*/ 481598 h 601333"/>
              <a:gd name="connsiteX64" fmla="*/ 354014 w 426329"/>
              <a:gd name="connsiteY64" fmla="*/ 466922 h 601333"/>
              <a:gd name="connsiteX65" fmla="*/ 363739 w 426329"/>
              <a:gd name="connsiteY65" fmla="*/ 424714 h 601333"/>
              <a:gd name="connsiteX66" fmla="*/ 338490 w 426329"/>
              <a:gd name="connsiteY66" fmla="*/ 342351 h 601333"/>
              <a:gd name="connsiteX67" fmla="*/ 338122 w 426329"/>
              <a:gd name="connsiteY67" fmla="*/ 341861 h 601333"/>
              <a:gd name="connsiteX68" fmla="*/ 338303 w 426329"/>
              <a:gd name="connsiteY68" fmla="*/ 341977 h 601333"/>
              <a:gd name="connsiteX69" fmla="*/ 337929 w 426329"/>
              <a:gd name="connsiteY69" fmla="*/ 341604 h 601333"/>
              <a:gd name="connsiteX70" fmla="*/ 338122 w 426329"/>
              <a:gd name="connsiteY70" fmla="*/ 341861 h 601333"/>
              <a:gd name="connsiteX71" fmla="*/ 314738 w 426329"/>
              <a:gd name="connsiteY71" fmla="*/ 326850 h 601333"/>
              <a:gd name="connsiteX72" fmla="*/ 273405 w 426329"/>
              <a:gd name="connsiteY72" fmla="*/ 340857 h 601333"/>
              <a:gd name="connsiteX73" fmla="*/ 250588 w 426329"/>
              <a:gd name="connsiteY73" fmla="*/ 406411 h 601333"/>
              <a:gd name="connsiteX74" fmla="*/ 256385 w 426329"/>
              <a:gd name="connsiteY74" fmla="*/ 431624 h 601333"/>
              <a:gd name="connsiteX75" fmla="*/ 287058 w 426329"/>
              <a:gd name="connsiteY75" fmla="*/ 452728 h 601333"/>
              <a:gd name="connsiteX76" fmla="*/ 300150 w 426329"/>
              <a:gd name="connsiteY76" fmla="*/ 448620 h 601333"/>
              <a:gd name="connsiteX77" fmla="*/ 302955 w 426329"/>
              <a:gd name="connsiteY77" fmla="*/ 449367 h 601333"/>
              <a:gd name="connsiteX78" fmla="*/ 302581 w 426329"/>
              <a:gd name="connsiteY78" fmla="*/ 452168 h 601333"/>
              <a:gd name="connsiteX79" fmla="*/ 295100 w 426329"/>
              <a:gd name="connsiteY79" fmla="*/ 457024 h 601333"/>
              <a:gd name="connsiteX80" fmla="*/ 278829 w 426329"/>
              <a:gd name="connsiteY80" fmla="*/ 460759 h 601333"/>
              <a:gd name="connsiteX81" fmla="*/ 258630 w 426329"/>
              <a:gd name="connsiteY81" fmla="*/ 454970 h 601333"/>
              <a:gd name="connsiteX82" fmla="*/ 227209 w 426329"/>
              <a:gd name="connsiteY82" fmla="*/ 410520 h 601333"/>
              <a:gd name="connsiteX83" fmla="*/ 226835 w 426329"/>
              <a:gd name="connsiteY83" fmla="*/ 409212 h 601333"/>
              <a:gd name="connsiteX84" fmla="*/ 234316 w 426329"/>
              <a:gd name="connsiteY84" fmla="*/ 336374 h 601333"/>
              <a:gd name="connsiteX85" fmla="*/ 292482 w 426329"/>
              <a:gd name="connsiteY85" fmla="*/ 285201 h 601333"/>
              <a:gd name="connsiteX86" fmla="*/ 367106 w 426329"/>
              <a:gd name="connsiteY86" fmla="*/ 301263 h 601333"/>
              <a:gd name="connsiteX87" fmla="*/ 409000 w 426329"/>
              <a:gd name="connsiteY87" fmla="*/ 354491 h 601333"/>
              <a:gd name="connsiteX88" fmla="*/ 410683 w 426329"/>
              <a:gd name="connsiteY88" fmla="*/ 508197 h 601333"/>
              <a:gd name="connsiteX89" fmla="*/ 315860 w 426329"/>
              <a:gd name="connsiteY89" fmla="*/ 595789 h 601333"/>
              <a:gd name="connsiteX90" fmla="*/ 314551 w 426329"/>
              <a:gd name="connsiteY90" fmla="*/ 596350 h 601333"/>
              <a:gd name="connsiteX91" fmla="*/ 313803 w 426329"/>
              <a:gd name="connsiteY91" fmla="*/ 596537 h 601333"/>
              <a:gd name="connsiteX92" fmla="*/ 236748 w 426329"/>
              <a:gd name="connsiteY92" fmla="*/ 595042 h 601333"/>
              <a:gd name="connsiteX93" fmla="*/ 180827 w 426329"/>
              <a:gd name="connsiteY93" fmla="*/ 562172 h 601333"/>
              <a:gd name="connsiteX94" fmla="*/ 158 w 426329"/>
              <a:gd name="connsiteY94" fmla="*/ 175944 h 601333"/>
              <a:gd name="connsiteX95" fmla="*/ 27838 w 426329"/>
              <a:gd name="connsiteY95" fmla="*/ 95449 h 601333"/>
              <a:gd name="connsiteX96" fmla="*/ 27838 w 426329"/>
              <a:gd name="connsiteY96" fmla="*/ 95076 h 601333"/>
              <a:gd name="connsiteX97" fmla="*/ 21105 w 426329"/>
              <a:gd name="connsiteY97" fmla="*/ 10845 h 601333"/>
              <a:gd name="connsiteX98" fmla="*/ 27651 w 426329"/>
              <a:gd name="connsiteY98" fmla="*/ 573 h 601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426329" h="601333">
                <a:moveTo>
                  <a:pt x="179330" y="231600"/>
                </a:moveTo>
                <a:cubicBezTo>
                  <a:pt x="173719" y="230853"/>
                  <a:pt x="168483" y="234588"/>
                  <a:pt x="163246" y="236082"/>
                </a:cubicBezTo>
                <a:cubicBezTo>
                  <a:pt x="153334" y="239071"/>
                  <a:pt x="142673" y="240004"/>
                  <a:pt x="132199" y="240191"/>
                </a:cubicBezTo>
                <a:cubicBezTo>
                  <a:pt x="121726" y="240191"/>
                  <a:pt x="110878" y="239257"/>
                  <a:pt x="100592" y="236456"/>
                </a:cubicBezTo>
                <a:cubicBezTo>
                  <a:pt x="92924" y="234401"/>
                  <a:pt x="84882" y="228238"/>
                  <a:pt x="77400" y="234028"/>
                </a:cubicBezTo>
                <a:cubicBezTo>
                  <a:pt x="70667" y="239444"/>
                  <a:pt x="71790" y="250463"/>
                  <a:pt x="79645" y="254385"/>
                </a:cubicBezTo>
                <a:cubicBezTo>
                  <a:pt x="91615" y="260362"/>
                  <a:pt x="105268" y="262790"/>
                  <a:pt x="118359" y="263723"/>
                </a:cubicBezTo>
                <a:cubicBezTo>
                  <a:pt x="133322" y="265031"/>
                  <a:pt x="148471" y="264284"/>
                  <a:pt x="163246" y="261109"/>
                </a:cubicBezTo>
                <a:cubicBezTo>
                  <a:pt x="169418" y="259615"/>
                  <a:pt x="175403" y="257934"/>
                  <a:pt x="181201" y="255319"/>
                </a:cubicBezTo>
                <a:cubicBezTo>
                  <a:pt x="186250" y="252891"/>
                  <a:pt x="190178" y="248595"/>
                  <a:pt x="189617" y="242619"/>
                </a:cubicBezTo>
                <a:cubicBezTo>
                  <a:pt x="189243" y="237016"/>
                  <a:pt x="184754" y="232347"/>
                  <a:pt x="179330" y="231600"/>
                </a:cubicBezTo>
                <a:close/>
                <a:moveTo>
                  <a:pt x="225900" y="134109"/>
                </a:moveTo>
                <a:cubicBezTo>
                  <a:pt x="224030" y="133922"/>
                  <a:pt x="222347" y="134670"/>
                  <a:pt x="220850" y="135417"/>
                </a:cubicBezTo>
                <a:cubicBezTo>
                  <a:pt x="218419" y="136350"/>
                  <a:pt x="215988" y="137284"/>
                  <a:pt x="213556" y="138218"/>
                </a:cubicBezTo>
                <a:cubicBezTo>
                  <a:pt x="200090" y="143447"/>
                  <a:pt x="186437" y="148677"/>
                  <a:pt x="172971" y="154093"/>
                </a:cubicBezTo>
                <a:cubicBezTo>
                  <a:pt x="171849" y="154467"/>
                  <a:pt x="170540" y="154840"/>
                  <a:pt x="169418" y="155400"/>
                </a:cubicBezTo>
                <a:cubicBezTo>
                  <a:pt x="167174" y="156147"/>
                  <a:pt x="165490" y="158389"/>
                  <a:pt x="163807" y="160069"/>
                </a:cubicBezTo>
                <a:cubicBezTo>
                  <a:pt x="161002" y="162871"/>
                  <a:pt x="158383" y="165672"/>
                  <a:pt x="155578" y="168474"/>
                </a:cubicBezTo>
                <a:cubicBezTo>
                  <a:pt x="153521" y="170341"/>
                  <a:pt x="150902" y="172396"/>
                  <a:pt x="150341" y="175384"/>
                </a:cubicBezTo>
                <a:cubicBezTo>
                  <a:pt x="149780" y="179493"/>
                  <a:pt x="153146" y="183228"/>
                  <a:pt x="157261" y="183228"/>
                </a:cubicBezTo>
                <a:lnTo>
                  <a:pt x="160441" y="183228"/>
                </a:lnTo>
                <a:lnTo>
                  <a:pt x="177086" y="183228"/>
                </a:lnTo>
                <a:cubicBezTo>
                  <a:pt x="183071" y="183228"/>
                  <a:pt x="188869" y="183228"/>
                  <a:pt x="194854" y="183415"/>
                </a:cubicBezTo>
                <a:cubicBezTo>
                  <a:pt x="198968" y="183415"/>
                  <a:pt x="204018" y="184162"/>
                  <a:pt x="206636" y="180427"/>
                </a:cubicBezTo>
                <a:cubicBezTo>
                  <a:pt x="213743" y="170155"/>
                  <a:pt x="220850" y="159883"/>
                  <a:pt x="227770" y="149611"/>
                </a:cubicBezTo>
                <a:cubicBezTo>
                  <a:pt x="228893" y="148117"/>
                  <a:pt x="230015" y="146622"/>
                  <a:pt x="230950" y="144942"/>
                </a:cubicBezTo>
                <a:cubicBezTo>
                  <a:pt x="233942" y="140646"/>
                  <a:pt x="231324" y="134483"/>
                  <a:pt x="225900" y="134109"/>
                </a:cubicBezTo>
                <a:close/>
                <a:moveTo>
                  <a:pt x="36816" y="134109"/>
                </a:moveTo>
                <a:cubicBezTo>
                  <a:pt x="31579" y="134296"/>
                  <a:pt x="28399" y="140459"/>
                  <a:pt x="31392" y="144755"/>
                </a:cubicBezTo>
                <a:cubicBezTo>
                  <a:pt x="38499" y="155027"/>
                  <a:pt x="45606" y="165299"/>
                  <a:pt x="52713" y="175571"/>
                </a:cubicBezTo>
                <a:cubicBezTo>
                  <a:pt x="55144" y="179306"/>
                  <a:pt x="57202" y="183228"/>
                  <a:pt x="62438" y="183228"/>
                </a:cubicBezTo>
                <a:lnTo>
                  <a:pt x="80954" y="183228"/>
                </a:lnTo>
                <a:lnTo>
                  <a:pt x="102462" y="183228"/>
                </a:lnTo>
                <a:cubicBezTo>
                  <a:pt x="104332" y="183228"/>
                  <a:pt x="106390" y="183602"/>
                  <a:pt x="108073" y="182855"/>
                </a:cubicBezTo>
                <a:cubicBezTo>
                  <a:pt x="112936" y="180800"/>
                  <a:pt x="113310" y="174637"/>
                  <a:pt x="109943" y="171275"/>
                </a:cubicBezTo>
                <a:cubicBezTo>
                  <a:pt x="105268" y="166606"/>
                  <a:pt x="100592" y="161937"/>
                  <a:pt x="96103" y="157455"/>
                </a:cubicBezTo>
                <a:cubicBezTo>
                  <a:pt x="93485" y="154840"/>
                  <a:pt x="89557" y="153906"/>
                  <a:pt x="86191" y="152599"/>
                </a:cubicBezTo>
                <a:cubicBezTo>
                  <a:pt x="74969" y="148303"/>
                  <a:pt x="63747" y="143821"/>
                  <a:pt x="52526" y="139525"/>
                </a:cubicBezTo>
                <a:cubicBezTo>
                  <a:pt x="48598" y="138031"/>
                  <a:pt x="44858" y="136537"/>
                  <a:pt x="40930" y="135043"/>
                </a:cubicBezTo>
                <a:cubicBezTo>
                  <a:pt x="39621" y="134483"/>
                  <a:pt x="38312" y="133922"/>
                  <a:pt x="36816" y="134109"/>
                </a:cubicBezTo>
                <a:close/>
                <a:moveTo>
                  <a:pt x="27651" y="573"/>
                </a:moveTo>
                <a:cubicBezTo>
                  <a:pt x="31953" y="-921"/>
                  <a:pt x="36629" y="573"/>
                  <a:pt x="39247" y="4308"/>
                </a:cubicBezTo>
                <a:lnTo>
                  <a:pt x="75717" y="57349"/>
                </a:lnTo>
                <a:cubicBezTo>
                  <a:pt x="92550" y="49505"/>
                  <a:pt x="111439" y="45023"/>
                  <a:pt x="131264" y="45023"/>
                </a:cubicBezTo>
                <a:cubicBezTo>
                  <a:pt x="151089" y="45023"/>
                  <a:pt x="169979" y="49505"/>
                  <a:pt x="186811" y="57349"/>
                </a:cubicBezTo>
                <a:lnTo>
                  <a:pt x="223282" y="4308"/>
                </a:lnTo>
                <a:cubicBezTo>
                  <a:pt x="225900" y="573"/>
                  <a:pt x="230576" y="-921"/>
                  <a:pt x="234877" y="573"/>
                </a:cubicBezTo>
                <a:cubicBezTo>
                  <a:pt x="239179" y="2067"/>
                  <a:pt x="241797" y="6176"/>
                  <a:pt x="241423" y="10845"/>
                </a:cubicBezTo>
                <a:lnTo>
                  <a:pt x="234877" y="95076"/>
                </a:lnTo>
                <a:cubicBezTo>
                  <a:pt x="234690" y="95262"/>
                  <a:pt x="234690" y="95262"/>
                  <a:pt x="234690" y="95449"/>
                </a:cubicBezTo>
                <a:cubicBezTo>
                  <a:pt x="243668" y="107028"/>
                  <a:pt x="250775" y="120102"/>
                  <a:pt x="255637" y="134296"/>
                </a:cubicBezTo>
                <a:lnTo>
                  <a:pt x="255824" y="134109"/>
                </a:lnTo>
                <a:cubicBezTo>
                  <a:pt x="292295" y="232907"/>
                  <a:pt x="206636" y="283147"/>
                  <a:pt x="197285" y="364949"/>
                </a:cubicBezTo>
                <a:cubicBezTo>
                  <a:pt x="195415" y="380077"/>
                  <a:pt x="196724" y="395765"/>
                  <a:pt x="199155" y="410893"/>
                </a:cubicBezTo>
                <a:cubicBezTo>
                  <a:pt x="204205" y="442083"/>
                  <a:pt x="216175" y="473086"/>
                  <a:pt x="237309" y="496991"/>
                </a:cubicBezTo>
                <a:cubicBezTo>
                  <a:pt x="243294" y="503528"/>
                  <a:pt x="249840" y="509691"/>
                  <a:pt x="257508" y="514174"/>
                </a:cubicBezTo>
                <a:cubicBezTo>
                  <a:pt x="269103" y="520710"/>
                  <a:pt x="282756" y="523325"/>
                  <a:pt x="295848" y="520524"/>
                </a:cubicBezTo>
                <a:cubicBezTo>
                  <a:pt x="307818" y="518096"/>
                  <a:pt x="318479" y="511746"/>
                  <a:pt x="327643" y="503715"/>
                </a:cubicBezTo>
                <a:cubicBezTo>
                  <a:pt x="332131" y="499606"/>
                  <a:pt x="336433" y="495124"/>
                  <a:pt x="340174" y="490268"/>
                </a:cubicBezTo>
                <a:cubicBezTo>
                  <a:pt x="341670" y="488213"/>
                  <a:pt x="343166" y="486159"/>
                  <a:pt x="344475" y="484105"/>
                </a:cubicBezTo>
                <a:lnTo>
                  <a:pt x="346201" y="481598"/>
                </a:lnTo>
                <a:lnTo>
                  <a:pt x="346159" y="481677"/>
                </a:lnTo>
                <a:cubicBezTo>
                  <a:pt x="346346" y="481490"/>
                  <a:pt x="346346" y="481116"/>
                  <a:pt x="346533" y="481116"/>
                </a:cubicBezTo>
                <a:lnTo>
                  <a:pt x="346201" y="481598"/>
                </a:lnTo>
                <a:lnTo>
                  <a:pt x="354014" y="466922"/>
                </a:lnTo>
                <a:cubicBezTo>
                  <a:pt x="359812" y="453662"/>
                  <a:pt x="362991" y="439095"/>
                  <a:pt x="363739" y="424714"/>
                </a:cubicBezTo>
                <a:cubicBezTo>
                  <a:pt x="365609" y="395579"/>
                  <a:pt x="357754" y="364763"/>
                  <a:pt x="338490" y="342351"/>
                </a:cubicBezTo>
                <a:lnTo>
                  <a:pt x="338122" y="341861"/>
                </a:lnTo>
                <a:lnTo>
                  <a:pt x="338303" y="341977"/>
                </a:lnTo>
                <a:cubicBezTo>
                  <a:pt x="338303" y="341977"/>
                  <a:pt x="338116" y="341791"/>
                  <a:pt x="337929" y="341604"/>
                </a:cubicBezTo>
                <a:lnTo>
                  <a:pt x="338122" y="341861"/>
                </a:lnTo>
                <a:lnTo>
                  <a:pt x="314738" y="326850"/>
                </a:lnTo>
                <a:cubicBezTo>
                  <a:pt x="299589" y="323301"/>
                  <a:pt x="284253" y="330211"/>
                  <a:pt x="273405" y="340857"/>
                </a:cubicBezTo>
                <a:cubicBezTo>
                  <a:pt x="256198" y="358039"/>
                  <a:pt x="248717" y="382505"/>
                  <a:pt x="250588" y="406411"/>
                </a:cubicBezTo>
                <a:cubicBezTo>
                  <a:pt x="251149" y="415002"/>
                  <a:pt x="253019" y="423593"/>
                  <a:pt x="256385" y="431624"/>
                </a:cubicBezTo>
                <a:cubicBezTo>
                  <a:pt x="264054" y="450300"/>
                  <a:pt x="281260" y="453102"/>
                  <a:pt x="287058" y="452728"/>
                </a:cubicBezTo>
                <a:cubicBezTo>
                  <a:pt x="291547" y="452355"/>
                  <a:pt x="295848" y="451047"/>
                  <a:pt x="300150" y="448620"/>
                </a:cubicBezTo>
                <a:cubicBezTo>
                  <a:pt x="301085" y="448059"/>
                  <a:pt x="302207" y="448433"/>
                  <a:pt x="302955" y="449367"/>
                </a:cubicBezTo>
                <a:cubicBezTo>
                  <a:pt x="303516" y="450300"/>
                  <a:pt x="303329" y="451421"/>
                  <a:pt x="302581" y="452168"/>
                </a:cubicBezTo>
                <a:cubicBezTo>
                  <a:pt x="300150" y="454036"/>
                  <a:pt x="297719" y="455717"/>
                  <a:pt x="295100" y="457024"/>
                </a:cubicBezTo>
                <a:cubicBezTo>
                  <a:pt x="289863" y="459639"/>
                  <a:pt x="284440" y="460759"/>
                  <a:pt x="278829" y="460759"/>
                </a:cubicBezTo>
                <a:cubicBezTo>
                  <a:pt x="272096" y="460759"/>
                  <a:pt x="264989" y="458892"/>
                  <a:pt x="258630" y="454970"/>
                </a:cubicBezTo>
                <a:cubicBezTo>
                  <a:pt x="244229" y="446565"/>
                  <a:pt x="232633" y="430503"/>
                  <a:pt x="227209" y="410520"/>
                </a:cubicBezTo>
                <a:cubicBezTo>
                  <a:pt x="227209" y="410520"/>
                  <a:pt x="226835" y="409399"/>
                  <a:pt x="226835" y="409212"/>
                </a:cubicBezTo>
                <a:cubicBezTo>
                  <a:pt x="221411" y="385493"/>
                  <a:pt x="223282" y="358413"/>
                  <a:pt x="234316" y="336374"/>
                </a:cubicBezTo>
                <a:cubicBezTo>
                  <a:pt x="246473" y="312469"/>
                  <a:pt x="265924" y="292485"/>
                  <a:pt x="292482" y="285201"/>
                </a:cubicBezTo>
                <a:cubicBezTo>
                  <a:pt x="318479" y="277917"/>
                  <a:pt x="346159" y="285014"/>
                  <a:pt x="367106" y="301263"/>
                </a:cubicBezTo>
                <a:cubicBezTo>
                  <a:pt x="385247" y="315083"/>
                  <a:pt x="399274" y="333947"/>
                  <a:pt x="409000" y="354491"/>
                </a:cubicBezTo>
                <a:cubicBezTo>
                  <a:pt x="431817" y="402489"/>
                  <a:pt x="431817" y="459639"/>
                  <a:pt x="410683" y="508197"/>
                </a:cubicBezTo>
                <a:cubicBezTo>
                  <a:pt x="393102" y="548725"/>
                  <a:pt x="358689" y="582342"/>
                  <a:pt x="315860" y="595789"/>
                </a:cubicBezTo>
                <a:cubicBezTo>
                  <a:pt x="317169" y="595416"/>
                  <a:pt x="317917" y="595229"/>
                  <a:pt x="314551" y="596350"/>
                </a:cubicBezTo>
                <a:cubicBezTo>
                  <a:pt x="313990" y="596350"/>
                  <a:pt x="313803" y="596537"/>
                  <a:pt x="313803" y="596537"/>
                </a:cubicBezTo>
                <a:cubicBezTo>
                  <a:pt x="288180" y="603073"/>
                  <a:pt x="261996" y="603260"/>
                  <a:pt x="236748" y="595042"/>
                </a:cubicBezTo>
                <a:cubicBezTo>
                  <a:pt x="216175" y="588319"/>
                  <a:pt x="195976" y="576740"/>
                  <a:pt x="180827" y="562172"/>
                </a:cubicBezTo>
                <a:cubicBezTo>
                  <a:pt x="79645" y="463187"/>
                  <a:pt x="6517" y="298088"/>
                  <a:pt x="158" y="175944"/>
                </a:cubicBezTo>
                <a:cubicBezTo>
                  <a:pt x="-1525" y="145689"/>
                  <a:pt x="10445" y="117674"/>
                  <a:pt x="27838" y="95449"/>
                </a:cubicBezTo>
                <a:cubicBezTo>
                  <a:pt x="27838" y="95262"/>
                  <a:pt x="27838" y="95262"/>
                  <a:pt x="27838" y="95076"/>
                </a:cubicBezTo>
                <a:lnTo>
                  <a:pt x="21105" y="10845"/>
                </a:lnTo>
                <a:cubicBezTo>
                  <a:pt x="20731" y="6176"/>
                  <a:pt x="23537" y="2067"/>
                  <a:pt x="27651" y="573"/>
                </a:cubicBezTo>
                <a:close/>
              </a:path>
            </a:pathLst>
          </a:cu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319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4"/>
          <p:cNvSpPr txBox="1">
            <a:spLocks noGrp="1"/>
          </p:cNvSpPr>
          <p:nvPr>
            <p:ph type="body" idx="1"/>
          </p:nvPr>
        </p:nvSpPr>
        <p:spPr>
          <a:xfrm>
            <a:off x="713225" y="1412272"/>
            <a:ext cx="2691090" cy="354609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dirty="0">
                <a:highlight>
                  <a:srgbClr val="808080"/>
                </a:highlight>
                <a:latin typeface="Microsoft YaHei" panose="020B0503020204020204" pitchFamily="34" charset="-122"/>
                <a:ea typeface="Microsoft YaHei" panose="020B0503020204020204" pitchFamily="34" charset="-122"/>
              </a:rPr>
              <a:t>大语言模型的高速发展</a:t>
            </a:r>
            <a:endParaRPr lang="en-US" altLang="zh-CN" dirty="0">
              <a:highlight>
                <a:srgbClr val="808080"/>
              </a:highlight>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lang="en-US" altLang="zh-CN"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r>
              <a:rPr lang="zh-CN" altLang="en-US" dirty="0">
                <a:latin typeface="Microsoft YaHei" panose="020B0503020204020204" pitchFamily="34" charset="-122"/>
                <a:ea typeface="Microsoft YaHei" panose="020B0503020204020204" pitchFamily="34" charset="-122"/>
              </a:rPr>
              <a:t>恶意节点利用代码本身进行的链上攻击往往会对链上数据进行奇怪的修改。这种的数据模式与正常的交易有明显的区别。</a:t>
            </a:r>
            <a:endParaRPr lang="en-US" altLang="zh-CN"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lang="zh-CN" altLang="en-US"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r>
              <a:rPr lang="en" dirty="0">
                <a:latin typeface="Microsoft YaHei" panose="020B0503020204020204" pitchFamily="34" charset="-122"/>
                <a:ea typeface="Microsoft YaHei" panose="020B0503020204020204" pitchFamily="34" charset="-122"/>
              </a:rPr>
              <a:t>LLM</a:t>
            </a:r>
            <a:r>
              <a:rPr lang="zh-CN" altLang="en-US" dirty="0">
                <a:latin typeface="Microsoft YaHei" panose="020B0503020204020204" pitchFamily="34" charset="-122"/>
                <a:ea typeface="Microsoft YaHei" panose="020B0503020204020204" pitchFamily="34" charset="-122"/>
              </a:rPr>
              <a:t>能够“降本增效”，我们希望利用这项技术通过数据模式的识别来鉴别恶意交易，减少可能的财产损失，维护区块链社区稳定。</a:t>
            </a:r>
            <a:endParaRPr lang="en-US" altLang="zh-CN" dirty="0">
              <a:latin typeface="Microsoft YaHei" panose="020B0503020204020204" pitchFamily="34" charset="-122"/>
              <a:ea typeface="Microsoft YaHei" panose="020B0503020204020204" pitchFamily="34" charset="-122"/>
            </a:endParaRPr>
          </a:p>
          <a:p>
            <a:pPr marL="0" indent="0">
              <a:buNone/>
            </a:pPr>
            <a:endParaRPr lang="en-US" altLang="zh-CN" dirty="0">
              <a:latin typeface="Microsoft YaHei" panose="020B0503020204020204" pitchFamily="34" charset="-122"/>
              <a:ea typeface="Microsoft YaHei" panose="020B0503020204020204" pitchFamily="34" charset="-122"/>
            </a:endParaRPr>
          </a:p>
          <a:p>
            <a:pPr marL="0" indent="0">
              <a:buNone/>
            </a:pPr>
            <a:r>
              <a:rPr lang="en-US" altLang="zh-CN" dirty="0">
                <a:latin typeface="Microsoft YaHei" panose="020B0503020204020204" pitchFamily="34" charset="-122"/>
                <a:ea typeface="Microsoft YaHei" panose="020B0503020204020204" pitchFamily="34" charset="-122"/>
              </a:rPr>
              <a:t>LLM</a:t>
            </a:r>
            <a:r>
              <a:rPr lang="zh-CN" altLang="en-US" dirty="0">
                <a:latin typeface="Microsoft YaHei" panose="020B0503020204020204" pitchFamily="34" charset="-122"/>
                <a:ea typeface="Microsoft YaHei" panose="020B0503020204020204" pitchFamily="34" charset="-122"/>
              </a:rPr>
              <a:t>运行开销是巨大的。我们需要思考如何可以尽可能降低大模型推理的计算负载。</a:t>
            </a:r>
            <a:endParaRPr lang="en-US" altLang="zh-CN"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lang="zh-CN" altLang="en-US" dirty="0">
              <a:latin typeface="Microsoft YaHei" panose="020B0503020204020204" pitchFamily="34" charset="-122"/>
              <a:ea typeface="Microsoft YaHei" panose="020B0503020204020204" pitchFamily="34" charset="-122"/>
            </a:endParaRPr>
          </a:p>
          <a:p>
            <a:pPr marL="139700" lvl="0" indent="0" algn="l" rtl="0">
              <a:spcBef>
                <a:spcPts val="1600"/>
              </a:spcBef>
              <a:spcAft>
                <a:spcPts val="0"/>
              </a:spcAft>
              <a:buSzPts val="1400"/>
              <a:buNone/>
            </a:pPr>
            <a:endParaRPr dirty="0"/>
          </a:p>
        </p:txBody>
      </p:sp>
      <p:sp>
        <p:nvSpPr>
          <p:cNvPr id="415" name="Google Shape;415;p34"/>
          <p:cNvSpPr txBox="1">
            <a:spLocks noGrp="1"/>
          </p:cNvSpPr>
          <p:nvPr>
            <p:ph type="title"/>
          </p:nvPr>
        </p:nvSpPr>
        <p:spPr>
          <a:xfrm>
            <a:off x="713225" y="-1498733"/>
            <a:ext cx="6610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TEMPLATE WITH WORDART</a:t>
            </a:r>
            <a:endParaRPr dirty="0"/>
          </a:p>
        </p:txBody>
      </p:sp>
      <p:sp>
        <p:nvSpPr>
          <p:cNvPr id="416" name="Google Shape;416;p34"/>
          <p:cNvSpPr/>
          <p:nvPr/>
        </p:nvSpPr>
        <p:spPr>
          <a:xfrm>
            <a:off x="804975" y="-901283"/>
            <a:ext cx="3369960" cy="436000"/>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WORDART</a:t>
            </a:r>
          </a:p>
        </p:txBody>
      </p:sp>
      <p:cxnSp>
        <p:nvCxnSpPr>
          <p:cNvPr id="417" name="Google Shape;417;p34"/>
          <p:cNvCxnSpPr/>
          <p:nvPr/>
        </p:nvCxnSpPr>
        <p:spPr>
          <a:xfrm>
            <a:off x="713225" y="1188131"/>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418" name="Google Shape;418;p34"/>
          <p:cNvCxnSpPr/>
          <p:nvPr/>
        </p:nvCxnSpPr>
        <p:spPr>
          <a:xfrm rot="-5400000" flipH="1">
            <a:off x="6552448" y="152296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grpSp>
        <p:nvGrpSpPr>
          <p:cNvPr id="419" name="Google Shape;419;p34"/>
          <p:cNvGrpSpPr/>
          <p:nvPr/>
        </p:nvGrpSpPr>
        <p:grpSpPr>
          <a:xfrm>
            <a:off x="7088923" y="226114"/>
            <a:ext cx="1537099" cy="1691580"/>
            <a:chOff x="1430525" y="238150"/>
            <a:chExt cx="4755875" cy="5233850"/>
          </a:xfrm>
        </p:grpSpPr>
        <p:sp>
          <p:nvSpPr>
            <p:cNvPr id="420" name="Google Shape;420;p34"/>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34"/>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 name="Google Shape;405;p33">
            <a:extLst>
              <a:ext uri="{FF2B5EF4-FFF2-40B4-BE49-F238E27FC236}">
                <a16:creationId xmlns:a16="http://schemas.microsoft.com/office/drawing/2014/main" id="{7669C5F9-7EB7-4DD8-92A2-ECF6DA7BAD83}"/>
              </a:ext>
            </a:extLst>
          </p:cNvPr>
          <p:cNvSpPr txBox="1">
            <a:spLocks/>
          </p:cNvSpPr>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1pPr>
            <a:lvl2pPr marR="0" lvl="1"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2pPr>
            <a:lvl3pPr marR="0" lvl="2"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3pPr>
            <a:lvl4pPr marR="0" lvl="3"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4pPr>
            <a:lvl5pPr marR="0" lvl="4"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5pPr>
            <a:lvl6pPr marR="0" lvl="5"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6pPr>
            <a:lvl7pPr marR="0" lvl="6"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7pPr>
            <a:lvl8pPr marR="0" lvl="7"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8pPr>
            <a:lvl9pPr marR="0" lvl="8"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9pPr>
          </a:lstStyle>
          <a:p>
            <a:r>
              <a:rPr lang="en-US" altLang="zh-CN" dirty="0"/>
              <a:t>1. </a:t>
            </a:r>
            <a:r>
              <a:rPr lang="zh-CN" altLang="en-US" dirty="0">
                <a:latin typeface="Microsoft YaHei" panose="020B0503020204020204" pitchFamily="34" charset="-122"/>
                <a:ea typeface="Microsoft YaHei" panose="020B0503020204020204" pitchFamily="34" charset="-122"/>
              </a:rPr>
              <a:t>痛点</a:t>
            </a:r>
            <a:r>
              <a:rPr lang="zh-CN" altLang="en-US" dirty="0"/>
              <a:t> </a:t>
            </a:r>
          </a:p>
        </p:txBody>
      </p:sp>
      <p:pic>
        <p:nvPicPr>
          <p:cNvPr id="2050" name="Picture 2">
            <a:extLst>
              <a:ext uri="{FF2B5EF4-FFF2-40B4-BE49-F238E27FC236}">
                <a16:creationId xmlns:a16="http://schemas.microsoft.com/office/drawing/2014/main" id="{0B55E7B7-E110-4C05-BB06-EA43FBCEDA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480" y="2132825"/>
            <a:ext cx="3032078" cy="27845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Shape 413"/>
        <p:cNvGrpSpPr/>
        <p:nvPr/>
      </p:nvGrpSpPr>
      <p:grpSpPr>
        <a:xfrm>
          <a:off x="0" y="0"/>
          <a:ext cx="0" cy="0"/>
          <a:chOff x="0" y="0"/>
          <a:chExt cx="0" cy="0"/>
        </a:xfrm>
      </p:grpSpPr>
      <p:sp>
        <p:nvSpPr>
          <p:cNvPr id="414" name="Google Shape;414;p34"/>
          <p:cNvSpPr txBox="1">
            <a:spLocks noGrp="1"/>
          </p:cNvSpPr>
          <p:nvPr>
            <p:ph type="body" idx="1"/>
          </p:nvPr>
        </p:nvSpPr>
        <p:spPr>
          <a:xfrm>
            <a:off x="713225" y="1481175"/>
            <a:ext cx="2994562" cy="1868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tLang="zh-CN" dirty="0">
                <a:highlight>
                  <a:srgbClr val="808080"/>
                </a:highlight>
                <a:latin typeface="Microsoft YaHei" panose="020B0503020204020204" pitchFamily="34" charset="-122"/>
                <a:ea typeface="Microsoft YaHei" panose="020B0503020204020204" pitchFamily="34" charset="-122"/>
              </a:rPr>
              <a:t>3.</a:t>
            </a:r>
            <a:r>
              <a:rPr lang="zh-CN" altLang="en-US" dirty="0">
                <a:highlight>
                  <a:srgbClr val="808080"/>
                </a:highlight>
                <a:latin typeface="Microsoft YaHei" panose="020B0503020204020204" pitchFamily="34" charset="-122"/>
                <a:ea typeface="Microsoft YaHei" panose="020B0503020204020204" pitchFamily="34" charset="-122"/>
              </a:rPr>
              <a:t>验证系统运行在链上的开销问题</a:t>
            </a:r>
            <a:endParaRPr lang="en-US" altLang="zh-CN" dirty="0">
              <a:highlight>
                <a:srgbClr val="808080"/>
              </a:highlight>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lang="zh-CN" altLang="en-US"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lang="en-US" altLang="zh-CN"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lang="en-US" altLang="zh-CN" dirty="0">
              <a:latin typeface="Microsoft YaHei" panose="020B0503020204020204" pitchFamily="34" charset="-122"/>
              <a:ea typeface="Microsoft YaHei" panose="020B0503020204020204" pitchFamily="34" charset="-122"/>
            </a:endParaRPr>
          </a:p>
        </p:txBody>
      </p:sp>
      <p:cxnSp>
        <p:nvCxnSpPr>
          <p:cNvPr id="10" name="Google Shape;417;p34">
            <a:extLst>
              <a:ext uri="{FF2B5EF4-FFF2-40B4-BE49-F238E27FC236}">
                <a16:creationId xmlns:a16="http://schemas.microsoft.com/office/drawing/2014/main" id="{FAC00D71-EF32-448C-8C65-0A28C11E981A}"/>
              </a:ext>
            </a:extLst>
          </p:cNvPr>
          <p:cNvCxnSpPr/>
          <p:nvPr/>
        </p:nvCxnSpPr>
        <p:spPr>
          <a:xfrm>
            <a:off x="713225" y="1188131"/>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
        <p:nvSpPr>
          <p:cNvPr id="11" name="Google Shape;405;p33">
            <a:extLst>
              <a:ext uri="{FF2B5EF4-FFF2-40B4-BE49-F238E27FC236}">
                <a16:creationId xmlns:a16="http://schemas.microsoft.com/office/drawing/2014/main" id="{11F05EEB-2885-4E27-9D47-F92373E0C520}"/>
              </a:ext>
            </a:extLst>
          </p:cNvPr>
          <p:cNvSpPr txBox="1">
            <a:spLocks/>
          </p:cNvSpPr>
          <p:nvPr/>
        </p:nvSpPr>
        <p:spPr>
          <a:xfrm>
            <a:off x="713225" y="539500"/>
            <a:ext cx="7717500" cy="478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1pPr>
            <a:lvl2pPr marR="0" lvl="1"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2pPr>
            <a:lvl3pPr marR="0" lvl="2"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3pPr>
            <a:lvl4pPr marR="0" lvl="3"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4pPr>
            <a:lvl5pPr marR="0" lvl="4"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5pPr>
            <a:lvl6pPr marR="0" lvl="5"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6pPr>
            <a:lvl7pPr marR="0" lvl="6"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7pPr>
            <a:lvl8pPr marR="0" lvl="7"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8pPr>
            <a:lvl9pPr marR="0" lvl="8" algn="l" rtl="0">
              <a:lnSpc>
                <a:spcPct val="100000"/>
              </a:lnSpc>
              <a:spcBef>
                <a:spcPts val="0"/>
              </a:spcBef>
              <a:spcAft>
                <a:spcPts val="0"/>
              </a:spcAft>
              <a:buClr>
                <a:schemeClr val="dk1"/>
              </a:buClr>
              <a:buSzPts val="3000"/>
              <a:buFont typeface="Audiowide"/>
              <a:buNone/>
              <a:defRPr sz="3000" b="1" i="0" u="none" strike="noStrike" cap="none">
                <a:solidFill>
                  <a:schemeClr val="dk1"/>
                </a:solidFill>
                <a:latin typeface="Audiowide"/>
                <a:ea typeface="Audiowide"/>
                <a:cs typeface="Audiowide"/>
                <a:sym typeface="Audiowide"/>
              </a:defRPr>
            </a:lvl9pPr>
          </a:lstStyle>
          <a:p>
            <a:r>
              <a:rPr lang="en-US" altLang="zh-CN" dirty="0"/>
              <a:t>1. </a:t>
            </a:r>
            <a:r>
              <a:rPr lang="zh-CN" altLang="en-US" dirty="0">
                <a:latin typeface="Microsoft YaHei" panose="020B0503020204020204" pitchFamily="34" charset="-122"/>
                <a:ea typeface="Microsoft YaHei" panose="020B0503020204020204" pitchFamily="34" charset="-122"/>
              </a:rPr>
              <a:t>痛点</a:t>
            </a:r>
            <a:r>
              <a:rPr lang="zh-CN" altLang="en-US" dirty="0"/>
              <a:t> </a:t>
            </a:r>
          </a:p>
        </p:txBody>
      </p:sp>
      <p:pic>
        <p:nvPicPr>
          <p:cNvPr id="3074" name="Picture 2">
            <a:extLst>
              <a:ext uri="{FF2B5EF4-FFF2-40B4-BE49-F238E27FC236}">
                <a16:creationId xmlns:a16="http://schemas.microsoft.com/office/drawing/2014/main" id="{ECCE9EF1-A3EB-4D71-B953-69ECAE846C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873" y="2171857"/>
            <a:ext cx="2994562" cy="260536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oogle Shape;418;p34">
            <a:extLst>
              <a:ext uri="{FF2B5EF4-FFF2-40B4-BE49-F238E27FC236}">
                <a16:creationId xmlns:a16="http://schemas.microsoft.com/office/drawing/2014/main" id="{21BBACFC-4EB0-4EF1-94E2-647C82EAB5A2}"/>
              </a:ext>
            </a:extLst>
          </p:cNvPr>
          <p:cNvCxnSpPr/>
          <p:nvPr/>
        </p:nvCxnSpPr>
        <p:spPr>
          <a:xfrm rot="-5400000" flipH="1">
            <a:off x="6552448" y="1522965"/>
            <a:ext cx="820200" cy="820200"/>
          </a:xfrm>
          <a:prstGeom prst="bentConnector3">
            <a:avLst>
              <a:gd name="adj1" fmla="val 50000"/>
            </a:avLst>
          </a:prstGeom>
          <a:noFill/>
          <a:ln w="19050" cap="flat" cmpd="sng">
            <a:solidFill>
              <a:schemeClr val="accent1"/>
            </a:solidFill>
            <a:prstDash val="solid"/>
            <a:round/>
            <a:headEnd type="oval" w="med" len="med"/>
            <a:tailEnd type="oval" w="med" len="med"/>
          </a:ln>
          <a:effectLst>
            <a:outerShdw blurRad="85725" algn="bl" rotWithShape="0">
              <a:schemeClr val="accent1">
                <a:alpha val="50000"/>
              </a:schemeClr>
            </a:outerShdw>
          </a:effectLst>
        </p:spPr>
      </p:cxnSp>
      <p:grpSp>
        <p:nvGrpSpPr>
          <p:cNvPr id="13" name="Google Shape;419;p34">
            <a:extLst>
              <a:ext uri="{FF2B5EF4-FFF2-40B4-BE49-F238E27FC236}">
                <a16:creationId xmlns:a16="http://schemas.microsoft.com/office/drawing/2014/main" id="{DF1323B3-AF02-4839-A371-FD81A5C2DF52}"/>
              </a:ext>
            </a:extLst>
          </p:cNvPr>
          <p:cNvGrpSpPr/>
          <p:nvPr/>
        </p:nvGrpSpPr>
        <p:grpSpPr>
          <a:xfrm>
            <a:off x="7088923" y="226114"/>
            <a:ext cx="1537099" cy="1691580"/>
            <a:chOff x="1430525" y="238150"/>
            <a:chExt cx="4755875" cy="5233850"/>
          </a:xfrm>
        </p:grpSpPr>
        <p:sp>
          <p:nvSpPr>
            <p:cNvPr id="14" name="Google Shape;420;p34">
              <a:extLst>
                <a:ext uri="{FF2B5EF4-FFF2-40B4-BE49-F238E27FC236}">
                  <a16:creationId xmlns:a16="http://schemas.microsoft.com/office/drawing/2014/main" id="{4585B174-48B5-4BC7-9305-E8D1CD9D466D}"/>
                </a:ext>
              </a:extLst>
            </p:cNvPr>
            <p:cNvSpPr/>
            <p:nvPr/>
          </p:nvSpPr>
          <p:spPr>
            <a:xfrm>
              <a:off x="1430525" y="671825"/>
              <a:ext cx="4135300" cy="4800175"/>
            </a:xfrm>
            <a:custGeom>
              <a:avLst/>
              <a:gdLst/>
              <a:ahLst/>
              <a:cxnLst/>
              <a:rect l="l" t="t" r="r" b="b"/>
              <a:pathLst>
                <a:path w="165412" h="192007" extrusionOk="0">
                  <a:moveTo>
                    <a:pt x="8731" y="2486"/>
                  </a:moveTo>
                  <a:cubicBezTo>
                    <a:pt x="10310" y="2486"/>
                    <a:pt x="12097" y="3035"/>
                    <a:pt x="13983" y="4121"/>
                  </a:cubicBezTo>
                  <a:lnTo>
                    <a:pt x="150504" y="82941"/>
                  </a:lnTo>
                  <a:cubicBezTo>
                    <a:pt x="157361" y="86908"/>
                    <a:pt x="162924" y="96544"/>
                    <a:pt x="162907" y="104422"/>
                  </a:cubicBezTo>
                  <a:lnTo>
                    <a:pt x="162684" y="181495"/>
                  </a:lnTo>
                  <a:cubicBezTo>
                    <a:pt x="162678" y="185033"/>
                    <a:pt x="161534" y="187633"/>
                    <a:pt x="159476" y="188815"/>
                  </a:cubicBezTo>
                  <a:cubicBezTo>
                    <a:pt x="158656" y="189287"/>
                    <a:pt x="157714" y="189521"/>
                    <a:pt x="156683" y="189521"/>
                  </a:cubicBezTo>
                  <a:cubicBezTo>
                    <a:pt x="155104" y="189521"/>
                    <a:pt x="153318" y="188973"/>
                    <a:pt x="151441" y="187889"/>
                  </a:cubicBezTo>
                  <a:lnTo>
                    <a:pt x="128633" y="174722"/>
                  </a:lnTo>
                  <a:lnTo>
                    <a:pt x="80182" y="172239"/>
                  </a:lnTo>
                  <a:lnTo>
                    <a:pt x="97857" y="156952"/>
                  </a:lnTo>
                  <a:lnTo>
                    <a:pt x="14920" y="109069"/>
                  </a:lnTo>
                  <a:cubicBezTo>
                    <a:pt x="8052" y="105102"/>
                    <a:pt x="2484" y="95461"/>
                    <a:pt x="2506" y="87583"/>
                  </a:cubicBezTo>
                  <a:lnTo>
                    <a:pt x="2723" y="10515"/>
                  </a:lnTo>
                  <a:cubicBezTo>
                    <a:pt x="2735" y="6978"/>
                    <a:pt x="3873" y="4378"/>
                    <a:pt x="5932" y="3195"/>
                  </a:cubicBezTo>
                  <a:cubicBezTo>
                    <a:pt x="6755" y="2721"/>
                    <a:pt x="7698" y="2486"/>
                    <a:pt x="8731" y="2486"/>
                  </a:cubicBezTo>
                  <a:close/>
                  <a:moveTo>
                    <a:pt x="8727" y="1"/>
                  </a:moveTo>
                  <a:cubicBezTo>
                    <a:pt x="7267" y="1"/>
                    <a:pt x="5907" y="346"/>
                    <a:pt x="4699" y="1042"/>
                  </a:cubicBezTo>
                  <a:cubicBezTo>
                    <a:pt x="1836" y="2688"/>
                    <a:pt x="252" y="6046"/>
                    <a:pt x="241" y="10510"/>
                  </a:cubicBezTo>
                  <a:lnTo>
                    <a:pt x="23" y="87578"/>
                  </a:lnTo>
                  <a:cubicBezTo>
                    <a:pt x="1" y="96248"/>
                    <a:pt x="6127" y="106854"/>
                    <a:pt x="13676" y="111217"/>
                  </a:cubicBezTo>
                  <a:lnTo>
                    <a:pt x="93589" y="157359"/>
                  </a:lnTo>
                  <a:lnTo>
                    <a:pt x="73888" y="174398"/>
                  </a:lnTo>
                  <a:lnTo>
                    <a:pt x="127908" y="177171"/>
                  </a:lnTo>
                  <a:lnTo>
                    <a:pt x="150197" y="190037"/>
                  </a:lnTo>
                  <a:cubicBezTo>
                    <a:pt x="152468" y="191348"/>
                    <a:pt x="154677" y="192007"/>
                    <a:pt x="156691" y="192007"/>
                  </a:cubicBezTo>
                  <a:cubicBezTo>
                    <a:pt x="158153" y="192007"/>
                    <a:pt x="159509" y="191661"/>
                    <a:pt x="160714" y="190969"/>
                  </a:cubicBezTo>
                  <a:cubicBezTo>
                    <a:pt x="163571" y="189323"/>
                    <a:pt x="165155" y="185959"/>
                    <a:pt x="165167" y="181495"/>
                  </a:cubicBezTo>
                  <a:lnTo>
                    <a:pt x="165384" y="104427"/>
                  </a:lnTo>
                  <a:cubicBezTo>
                    <a:pt x="165412" y="95751"/>
                    <a:pt x="159291" y="85151"/>
                    <a:pt x="151743" y="80793"/>
                  </a:cubicBezTo>
                  <a:lnTo>
                    <a:pt x="15227" y="1973"/>
                  </a:lnTo>
                  <a:cubicBezTo>
                    <a:pt x="12960" y="662"/>
                    <a:pt x="10748" y="1"/>
                    <a:pt x="8727" y="1"/>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21;p34">
              <a:extLst>
                <a:ext uri="{FF2B5EF4-FFF2-40B4-BE49-F238E27FC236}">
                  <a16:creationId xmlns:a16="http://schemas.microsoft.com/office/drawing/2014/main" id="{9BA28B89-3ADF-494A-9F2A-ECCC8CE3E689}"/>
                </a:ext>
              </a:extLst>
            </p:cNvPr>
            <p:cNvSpPr/>
            <p:nvPr/>
          </p:nvSpPr>
          <p:spPr>
            <a:xfrm>
              <a:off x="1528025" y="238150"/>
              <a:ext cx="4658375" cy="5198000"/>
            </a:xfrm>
            <a:custGeom>
              <a:avLst/>
              <a:gdLst/>
              <a:ahLst/>
              <a:cxnLst/>
              <a:rect l="l" t="t" r="r" b="b"/>
              <a:pathLst>
                <a:path w="186335" h="207920" extrusionOk="0">
                  <a:moveTo>
                    <a:pt x="29966" y="0"/>
                  </a:moveTo>
                  <a:cubicBezTo>
                    <a:pt x="26675" y="0"/>
                    <a:pt x="24025" y="1893"/>
                    <a:pt x="20795" y="4200"/>
                  </a:cubicBezTo>
                  <a:cubicBezTo>
                    <a:pt x="19863" y="4864"/>
                    <a:pt x="18864" y="5578"/>
                    <a:pt x="17732" y="6332"/>
                  </a:cubicBezTo>
                  <a:lnTo>
                    <a:pt x="687" y="18456"/>
                  </a:lnTo>
                  <a:cubicBezTo>
                    <a:pt x="129" y="18852"/>
                    <a:pt x="1" y="19627"/>
                    <a:pt x="397" y="20185"/>
                  </a:cubicBezTo>
                  <a:cubicBezTo>
                    <a:pt x="642" y="20529"/>
                    <a:pt x="1025" y="20710"/>
                    <a:pt x="1414" y="20710"/>
                  </a:cubicBezTo>
                  <a:cubicBezTo>
                    <a:pt x="1663" y="20710"/>
                    <a:pt x="1914" y="20636"/>
                    <a:pt x="2132" y="20481"/>
                  </a:cubicBezTo>
                  <a:lnTo>
                    <a:pt x="19138" y="8374"/>
                  </a:lnTo>
                  <a:cubicBezTo>
                    <a:pt x="20265" y="7632"/>
                    <a:pt x="21286" y="6901"/>
                    <a:pt x="22240" y="6220"/>
                  </a:cubicBezTo>
                  <a:cubicBezTo>
                    <a:pt x="25342" y="4002"/>
                    <a:pt x="27459" y="2488"/>
                    <a:pt x="29979" y="2488"/>
                  </a:cubicBezTo>
                  <a:cubicBezTo>
                    <a:pt x="31408" y="2488"/>
                    <a:pt x="32965" y="2974"/>
                    <a:pt x="34905" y="4094"/>
                  </a:cubicBezTo>
                  <a:lnTo>
                    <a:pt x="171427" y="82908"/>
                  </a:lnTo>
                  <a:cubicBezTo>
                    <a:pt x="178284" y="86875"/>
                    <a:pt x="183846" y="96511"/>
                    <a:pt x="183824" y="104395"/>
                  </a:cubicBezTo>
                  <a:lnTo>
                    <a:pt x="183606" y="181462"/>
                  </a:lnTo>
                  <a:cubicBezTo>
                    <a:pt x="183606" y="187310"/>
                    <a:pt x="180298" y="189480"/>
                    <a:pt x="175293" y="192755"/>
                  </a:cubicBezTo>
                  <a:lnTo>
                    <a:pt x="156312" y="205649"/>
                  </a:lnTo>
                  <a:cubicBezTo>
                    <a:pt x="155302" y="206335"/>
                    <a:pt x="155788" y="207920"/>
                    <a:pt x="157009" y="207920"/>
                  </a:cubicBezTo>
                  <a:cubicBezTo>
                    <a:pt x="157261" y="207920"/>
                    <a:pt x="157506" y="207847"/>
                    <a:pt x="157712" y="207708"/>
                  </a:cubicBezTo>
                  <a:lnTo>
                    <a:pt x="175321" y="195712"/>
                  </a:lnTo>
                  <a:lnTo>
                    <a:pt x="176649" y="194836"/>
                  </a:lnTo>
                  <a:cubicBezTo>
                    <a:pt x="181927" y="191383"/>
                    <a:pt x="186089" y="188654"/>
                    <a:pt x="186089" y="181468"/>
                  </a:cubicBezTo>
                  <a:lnTo>
                    <a:pt x="186307" y="104395"/>
                  </a:lnTo>
                  <a:cubicBezTo>
                    <a:pt x="186335" y="95724"/>
                    <a:pt x="180214" y="85123"/>
                    <a:pt x="172665" y="80766"/>
                  </a:cubicBezTo>
                  <a:lnTo>
                    <a:pt x="36149" y="1946"/>
                  </a:lnTo>
                  <a:cubicBezTo>
                    <a:pt x="33762" y="568"/>
                    <a:pt x="31768" y="0"/>
                    <a:pt x="29966" y="0"/>
                  </a:cubicBezTo>
                  <a:close/>
                </a:path>
              </a:pathLst>
            </a:custGeom>
            <a:solidFill>
              <a:schemeClr val="dk2"/>
            </a:solidFill>
            <a:ln>
              <a:noFill/>
            </a:ln>
            <a:effectLst>
              <a:outerShdw blurRad="85725" algn="bl" rotWithShape="0">
                <a:schemeClr val="dk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21988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35"/>
          <p:cNvSpPr txBox="1">
            <a:spLocks noGrp="1"/>
          </p:cNvSpPr>
          <p:nvPr>
            <p:ph type="title"/>
          </p:nvPr>
        </p:nvSpPr>
        <p:spPr>
          <a:xfrm>
            <a:off x="1361350" y="1261325"/>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US" altLang="zh-CN" dirty="0"/>
              <a:t>Static Analysis</a:t>
            </a:r>
            <a:endParaRPr dirty="0"/>
          </a:p>
        </p:txBody>
      </p:sp>
      <p:sp>
        <p:nvSpPr>
          <p:cNvPr id="427" name="Google Shape;427;p35"/>
          <p:cNvSpPr txBox="1">
            <a:spLocks noGrp="1"/>
          </p:cNvSpPr>
          <p:nvPr>
            <p:ph type="subTitle" idx="1"/>
          </p:nvPr>
        </p:nvSpPr>
        <p:spPr>
          <a:xfrm>
            <a:off x="1361348" y="1537205"/>
            <a:ext cx="6104679" cy="10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 dirty="0" err="1">
                <a:latin typeface="Microsoft YaHei" panose="020B0503020204020204" pitchFamily="34" charset="-122"/>
                <a:ea typeface="Microsoft YaHei" panose="020B0503020204020204" pitchFamily="34" charset="-122"/>
              </a:rPr>
              <a:t>Certora</a:t>
            </a:r>
            <a:r>
              <a:rPr lang="en" dirty="0">
                <a:latin typeface="Microsoft YaHei" panose="020B0503020204020204" pitchFamily="34" charset="-122"/>
                <a:ea typeface="Microsoft YaHei" panose="020B0503020204020204" pitchFamily="34" charset="-122"/>
              </a:rPr>
              <a:t> Prover：</a:t>
            </a:r>
            <a:r>
              <a:rPr lang="zh-CN" altLang="en-US" dirty="0">
                <a:latin typeface="Microsoft YaHei" panose="020B0503020204020204" pitchFamily="34" charset="-122"/>
                <a:ea typeface="Microsoft YaHei" panose="020B0503020204020204" pitchFamily="34" charset="-122"/>
              </a:rPr>
              <a:t>这是一种自动形式化验证工具，使用 </a:t>
            </a:r>
            <a:r>
              <a:rPr lang="en" dirty="0" err="1">
                <a:latin typeface="Microsoft YaHei" panose="020B0503020204020204" pitchFamily="34" charset="-122"/>
                <a:ea typeface="Microsoft YaHei" panose="020B0503020204020204" pitchFamily="34" charset="-122"/>
              </a:rPr>
              <a:t>CVL（Certora</a:t>
            </a:r>
            <a:r>
              <a:rPr lang="e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验证语言）编写规范，并结合使用静态分析和约束求解来检测属性违反。</a:t>
            </a:r>
            <a:endParaRPr lang="en-US" altLang="zh-CN"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Clr>
                <a:schemeClr val="accent3"/>
              </a:buClr>
              <a:buSzPts val="1100"/>
              <a:buFont typeface="Arial"/>
              <a:buNone/>
            </a:pPr>
            <a:endParaRPr lang="en-US" altLang="zh-CN"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Clr>
                <a:schemeClr val="accent3"/>
              </a:buClr>
              <a:buSzPts val="1100"/>
              <a:buFont typeface="Arial"/>
              <a:buNone/>
            </a:pPr>
            <a:endParaRPr lang="zh-CN" altLang="en-US" dirty="0">
              <a:latin typeface="Microsoft YaHei" panose="020B0503020204020204" pitchFamily="34" charset="-122"/>
              <a:ea typeface="Microsoft YaHei" panose="020B0503020204020204" pitchFamily="34" charset="-122"/>
            </a:endParaRPr>
          </a:p>
        </p:txBody>
      </p:sp>
      <p:sp>
        <p:nvSpPr>
          <p:cNvPr id="428" name="Google Shape;428;p35"/>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latin typeface="Microsoft YaHei" panose="020B0503020204020204" pitchFamily="34" charset="-122"/>
                <a:ea typeface="Microsoft YaHei" panose="020B0503020204020204" pitchFamily="34" charset="-122"/>
              </a:rPr>
              <a:t>2. 竞品分析</a:t>
            </a:r>
            <a:endParaRPr dirty="0">
              <a:latin typeface="Microsoft YaHei" panose="020B0503020204020204" pitchFamily="34" charset="-122"/>
              <a:ea typeface="Microsoft YaHei" panose="020B0503020204020204" pitchFamily="34" charset="-122"/>
            </a:endParaRPr>
          </a:p>
        </p:txBody>
      </p:sp>
      <p:sp>
        <p:nvSpPr>
          <p:cNvPr id="429" name="Google Shape;429;p35"/>
          <p:cNvSpPr txBox="1">
            <a:spLocks noGrp="1"/>
          </p:cNvSpPr>
          <p:nvPr>
            <p:ph type="title" idx="4"/>
          </p:nvPr>
        </p:nvSpPr>
        <p:spPr>
          <a:xfrm>
            <a:off x="1280168" y="2657899"/>
            <a:ext cx="3210600" cy="325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t> on-chain RV</a:t>
            </a:r>
            <a:br>
              <a:rPr lang="en" dirty="0"/>
            </a:br>
            <a:endParaRPr dirty="0"/>
          </a:p>
        </p:txBody>
      </p:sp>
      <p:sp>
        <p:nvSpPr>
          <p:cNvPr id="439" name="Google Shape;439;p35"/>
          <p:cNvSpPr/>
          <p:nvPr/>
        </p:nvSpPr>
        <p:spPr>
          <a:xfrm>
            <a:off x="655376" y="1324931"/>
            <a:ext cx="501329" cy="222850"/>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01</a:t>
            </a:r>
          </a:p>
        </p:txBody>
      </p:sp>
      <p:cxnSp>
        <p:nvCxnSpPr>
          <p:cNvPr id="445" name="Google Shape;445;p35"/>
          <p:cNvCxnSpPr/>
          <p:nvPr/>
        </p:nvCxnSpPr>
        <p:spPr>
          <a:xfrm rot="-5400000" flipH="1">
            <a:off x="7621350" y="477825"/>
            <a:ext cx="820200" cy="820200"/>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446" name="Google Shape;446;p35"/>
          <p:cNvCxnSpPr/>
          <p:nvPr/>
        </p:nvCxnSpPr>
        <p:spPr>
          <a:xfrm>
            <a:off x="8441550" y="35577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sp>
        <p:nvSpPr>
          <p:cNvPr id="20" name="Google Shape;427;p35">
            <a:extLst>
              <a:ext uri="{FF2B5EF4-FFF2-40B4-BE49-F238E27FC236}">
                <a16:creationId xmlns:a16="http://schemas.microsoft.com/office/drawing/2014/main" id="{3CC74716-1EB0-9D51-85DB-6D5A24DDFC0C}"/>
              </a:ext>
            </a:extLst>
          </p:cNvPr>
          <p:cNvSpPr txBox="1">
            <a:spLocks/>
          </p:cNvSpPr>
          <p:nvPr/>
        </p:nvSpPr>
        <p:spPr>
          <a:xfrm>
            <a:off x="1361348" y="2820649"/>
            <a:ext cx="6104679" cy="100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1pPr>
            <a:lvl2pPr marL="914400" marR="0" lvl="1"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2pPr>
            <a:lvl3pPr marL="1371600" marR="0" lvl="2"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3pPr>
            <a:lvl4pPr marL="1828800" marR="0" lvl="3"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4pPr>
            <a:lvl5pPr marL="2286000" marR="0" lvl="4"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5pPr>
            <a:lvl6pPr marL="2743200" marR="0" lvl="5"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6pPr>
            <a:lvl7pPr marL="3200400" marR="0" lvl="6"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7pPr>
            <a:lvl8pPr marL="3657600" marR="0" lvl="7"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8pPr>
            <a:lvl9pPr marL="4114800" marR="0" lvl="8"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9pPr>
          </a:lstStyle>
          <a:p>
            <a:pPr marL="0" indent="0">
              <a:buClr>
                <a:schemeClr val="accent3"/>
              </a:buClr>
              <a:buSzPts val="1100"/>
              <a:buFont typeface="Arial"/>
              <a:buNone/>
            </a:pPr>
            <a:r>
              <a:rPr lang="en" dirty="0" err="1">
                <a:latin typeface="Microsoft YaHei" panose="020B0503020204020204" pitchFamily="34" charset="-122"/>
                <a:ea typeface="Microsoft YaHei" panose="020B0503020204020204" pitchFamily="34" charset="-122"/>
              </a:rPr>
              <a:t>Etherscan</a:t>
            </a:r>
            <a:r>
              <a:rPr 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作为一个区块链浏览器，</a:t>
            </a:r>
            <a:r>
              <a:rPr lang="en" dirty="0" err="1">
                <a:latin typeface="Microsoft YaHei" panose="020B0503020204020204" pitchFamily="34" charset="-122"/>
                <a:ea typeface="Microsoft YaHei" panose="020B0503020204020204" pitchFamily="34" charset="-122"/>
              </a:rPr>
              <a:t>Etherscan</a:t>
            </a:r>
            <a:r>
              <a:rPr lang="e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允许用户验证智能合约并与合约交互。用户可以上传合约的源代码和编译后的字节码，</a:t>
            </a:r>
            <a:r>
              <a:rPr lang="en" dirty="0" err="1">
                <a:latin typeface="Microsoft YaHei" panose="020B0503020204020204" pitchFamily="34" charset="-122"/>
                <a:ea typeface="Microsoft YaHei" panose="020B0503020204020204" pitchFamily="34" charset="-122"/>
              </a:rPr>
              <a:t>Etherscan</a:t>
            </a:r>
            <a:r>
              <a:rPr lang="en" dirty="0">
                <a:latin typeface="Microsoft YaHei" panose="020B0503020204020204" pitchFamily="34" charset="-122"/>
                <a:ea typeface="Microsoft YaHei" panose="020B0503020204020204" pitchFamily="34" charset="-122"/>
              </a:rPr>
              <a:t> </a:t>
            </a:r>
            <a:r>
              <a:rPr lang="zh-CN" altLang="en-US" dirty="0">
                <a:latin typeface="Microsoft YaHei" panose="020B0503020204020204" pitchFamily="34" charset="-122"/>
                <a:ea typeface="Microsoft YaHei" panose="020B0503020204020204" pitchFamily="34" charset="-122"/>
              </a:rPr>
              <a:t>会提供一个界面来验证合约并与合约函数进行交互。</a:t>
            </a:r>
          </a:p>
          <a:p>
            <a:pPr marL="0" indent="0">
              <a:buClr>
                <a:schemeClr val="accent3"/>
              </a:buClr>
              <a:buSzPts val="1100"/>
              <a:buFont typeface="Arial"/>
              <a:buNone/>
            </a:pPr>
            <a:endParaRPr lang="en-US" altLang="zh-CN" dirty="0">
              <a:latin typeface="Microsoft YaHei" panose="020B0503020204020204" pitchFamily="34" charset="-122"/>
              <a:ea typeface="Microsoft YaHei" panose="020B0503020204020204" pitchFamily="34" charset="-122"/>
            </a:endParaRPr>
          </a:p>
          <a:p>
            <a:pPr marL="0" indent="0">
              <a:buClr>
                <a:schemeClr val="accent3"/>
              </a:buClr>
              <a:buSzPts val="1100"/>
              <a:buFont typeface="Arial"/>
              <a:buNone/>
            </a:pPr>
            <a:endParaRPr lang="en-US" altLang="zh-CN" dirty="0">
              <a:latin typeface="Microsoft YaHei" panose="020B0503020204020204" pitchFamily="34" charset="-122"/>
              <a:ea typeface="Microsoft YaHei" panose="020B0503020204020204" pitchFamily="34" charset="-122"/>
            </a:endParaRPr>
          </a:p>
          <a:p>
            <a:pPr marL="0" indent="0">
              <a:buClr>
                <a:schemeClr val="accent3"/>
              </a:buClr>
              <a:buSzPts val="1100"/>
              <a:buFont typeface="Arial"/>
              <a:buNone/>
            </a:pPr>
            <a:endParaRPr lang="zh-CN" altLang="en-US" dirty="0">
              <a:latin typeface="Microsoft YaHei" panose="020B0503020204020204" pitchFamily="34" charset="-122"/>
              <a:ea typeface="Microsoft YaHei" panose="020B0503020204020204" pitchFamily="34" charset="-122"/>
            </a:endParaRPr>
          </a:p>
        </p:txBody>
      </p:sp>
      <p:sp>
        <p:nvSpPr>
          <p:cNvPr id="21" name="Google Shape;427;p35">
            <a:extLst>
              <a:ext uri="{FF2B5EF4-FFF2-40B4-BE49-F238E27FC236}">
                <a16:creationId xmlns:a16="http://schemas.microsoft.com/office/drawing/2014/main" id="{9E535DE5-D3E8-7140-0F42-BAEDA67D421A}"/>
              </a:ext>
            </a:extLst>
          </p:cNvPr>
          <p:cNvSpPr txBox="1">
            <a:spLocks/>
          </p:cNvSpPr>
          <p:nvPr/>
        </p:nvSpPr>
        <p:spPr>
          <a:xfrm>
            <a:off x="1361348" y="4100650"/>
            <a:ext cx="6104679" cy="100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1pPr>
            <a:lvl2pPr marL="914400" marR="0" lvl="1"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2pPr>
            <a:lvl3pPr marL="1371600" marR="0" lvl="2"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3pPr>
            <a:lvl4pPr marL="1828800" marR="0" lvl="3"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4pPr>
            <a:lvl5pPr marL="2286000" marR="0" lvl="4"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5pPr>
            <a:lvl6pPr marL="2743200" marR="0" lvl="5"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6pPr>
            <a:lvl7pPr marL="3200400" marR="0" lvl="6"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7pPr>
            <a:lvl8pPr marL="3657600" marR="0" lvl="7"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8pPr>
            <a:lvl9pPr marL="4114800" marR="0" lvl="8" indent="-317500" algn="ctr" rtl="0">
              <a:lnSpc>
                <a:spcPct val="100000"/>
              </a:lnSpc>
              <a:spcBef>
                <a:spcPts val="0"/>
              </a:spcBef>
              <a:spcAft>
                <a:spcPts val="0"/>
              </a:spcAft>
              <a:buClr>
                <a:schemeClr val="dk1"/>
              </a:buClr>
              <a:buSzPts val="1400"/>
              <a:buFont typeface="Red Hat Text"/>
              <a:buNone/>
              <a:defRPr sz="1400" b="0" i="0" u="none" strike="noStrike" cap="none">
                <a:solidFill>
                  <a:schemeClr val="dk1"/>
                </a:solidFill>
                <a:latin typeface="Red Hat Text"/>
                <a:ea typeface="Red Hat Text"/>
                <a:cs typeface="Red Hat Text"/>
                <a:sym typeface="Red Hat Text"/>
              </a:defRPr>
            </a:lvl9pPr>
          </a:lstStyle>
          <a:p>
            <a:pPr marL="0" indent="0">
              <a:buClr>
                <a:schemeClr val="accent3"/>
              </a:buClr>
              <a:buSzPts val="1100"/>
              <a:buFont typeface="Arial"/>
              <a:buNone/>
            </a:pPr>
            <a:r>
              <a:rPr lang="zh-CN" altLang="en-US" dirty="0">
                <a:latin typeface="Microsoft YaHei" panose="020B0503020204020204" pitchFamily="34" charset="-122"/>
                <a:ea typeface="Microsoft YaHei" panose="020B0503020204020204" pitchFamily="34" charset="-122"/>
              </a:rPr>
              <a:t>比如：</a:t>
            </a:r>
            <a:r>
              <a:rPr lang="en" dirty="0" err="1">
                <a:latin typeface="Microsoft YaHei" panose="020B0503020204020204" pitchFamily="34" charset="-122"/>
                <a:ea typeface="Microsoft YaHei" panose="020B0503020204020204" pitchFamily="34" charset="-122"/>
              </a:rPr>
              <a:t>StarkNet</a:t>
            </a:r>
            <a:r>
              <a:rPr lang="en" dirty="0">
                <a:latin typeface="Microsoft YaHei" panose="020B0503020204020204" pitchFamily="34" charset="-122"/>
                <a:ea typeface="Microsoft YaHei" panose="020B0503020204020204" pitchFamily="34" charset="-122"/>
              </a:rPr>
              <a:t>：</a:t>
            </a:r>
            <a:r>
              <a:rPr lang="zh-CN" altLang="en-US" dirty="0">
                <a:latin typeface="Microsoft YaHei" panose="020B0503020204020204" pitchFamily="34" charset="-122"/>
                <a:ea typeface="Microsoft YaHei" panose="020B0503020204020204" pitchFamily="34" charset="-122"/>
              </a:rPr>
              <a:t>这是一个以太坊上的 </a:t>
            </a:r>
            <a:r>
              <a:rPr lang="en" dirty="0">
                <a:latin typeface="Microsoft YaHei" panose="020B0503020204020204" pitchFamily="34" charset="-122"/>
                <a:ea typeface="Microsoft YaHei" panose="020B0503020204020204" pitchFamily="34" charset="-122"/>
              </a:rPr>
              <a:t>Layer-2 </a:t>
            </a:r>
            <a:r>
              <a:rPr lang="zh-CN" altLang="en-US" dirty="0">
                <a:latin typeface="Microsoft YaHei" panose="020B0503020204020204" pitchFamily="34" charset="-122"/>
                <a:ea typeface="Microsoft YaHei" panose="020B0503020204020204" pitchFamily="34" charset="-122"/>
              </a:rPr>
              <a:t>网络，使用 </a:t>
            </a:r>
            <a:r>
              <a:rPr lang="en" dirty="0">
                <a:latin typeface="Microsoft YaHei" panose="020B0503020204020204" pitchFamily="34" charset="-122"/>
                <a:ea typeface="Microsoft YaHei" panose="020B0503020204020204" pitchFamily="34" charset="-122"/>
              </a:rPr>
              <a:t>STARK（</a:t>
            </a:r>
            <a:r>
              <a:rPr lang="zh-CN" altLang="en-US" dirty="0">
                <a:latin typeface="Microsoft YaHei" panose="020B0503020204020204" pitchFamily="34" charset="-122"/>
                <a:ea typeface="Microsoft YaHei" panose="020B0503020204020204" pitchFamily="34" charset="-122"/>
              </a:rPr>
              <a:t>可扩展透明知识论证）证明来提供可扩展性和安全性。</a:t>
            </a:r>
          </a:p>
        </p:txBody>
      </p:sp>
      <p:sp>
        <p:nvSpPr>
          <p:cNvPr id="13" name="Google Shape;429;p35">
            <a:extLst>
              <a:ext uri="{FF2B5EF4-FFF2-40B4-BE49-F238E27FC236}">
                <a16:creationId xmlns:a16="http://schemas.microsoft.com/office/drawing/2014/main" id="{F8FE7472-016A-4A1D-A022-C6A6335BE502}"/>
              </a:ext>
            </a:extLst>
          </p:cNvPr>
          <p:cNvSpPr txBox="1">
            <a:spLocks/>
          </p:cNvSpPr>
          <p:nvPr/>
        </p:nvSpPr>
        <p:spPr>
          <a:xfrm>
            <a:off x="1280168" y="3937900"/>
            <a:ext cx="3210600" cy="3255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500"/>
              <a:buFont typeface="Audiowide"/>
              <a:buNone/>
              <a:defRPr sz="1800" b="1" i="0" u="none" strike="noStrike" cap="none">
                <a:solidFill>
                  <a:schemeClr val="dk1"/>
                </a:solidFill>
                <a:latin typeface="Audiowide"/>
                <a:ea typeface="Audiowide"/>
                <a:cs typeface="Audiowide"/>
                <a:sym typeface="Audiowide"/>
              </a:defRPr>
            </a:lvl1pPr>
            <a:lvl2pPr marR="0" lvl="1"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2pPr>
            <a:lvl3pPr marR="0" lvl="2"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3pPr>
            <a:lvl4pPr marR="0" lvl="3"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4pPr>
            <a:lvl5pPr marR="0" lvl="4"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5pPr>
            <a:lvl6pPr marR="0" lvl="5"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6pPr>
            <a:lvl7pPr marR="0" lvl="6"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7pPr>
            <a:lvl8pPr marR="0" lvl="7"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8pPr>
            <a:lvl9pPr marR="0" lvl="8" algn="ctr" rtl="0">
              <a:lnSpc>
                <a:spcPct val="100000"/>
              </a:lnSpc>
              <a:spcBef>
                <a:spcPts val="0"/>
              </a:spcBef>
              <a:spcAft>
                <a:spcPts val="0"/>
              </a:spcAft>
              <a:buClr>
                <a:schemeClr val="dk1"/>
              </a:buClr>
              <a:buSzPts val="2500"/>
              <a:buFont typeface="Audiowide"/>
              <a:buNone/>
              <a:defRPr sz="2500" b="1" i="0" u="none" strike="noStrike" cap="none">
                <a:solidFill>
                  <a:schemeClr val="dk1"/>
                </a:solidFill>
                <a:latin typeface="Audiowide"/>
                <a:ea typeface="Audiowide"/>
                <a:cs typeface="Audiowide"/>
                <a:sym typeface="Audiowide"/>
              </a:defRPr>
            </a:lvl9pPr>
          </a:lstStyle>
          <a:p>
            <a:pPr>
              <a:buClr>
                <a:schemeClr val="accent3"/>
              </a:buClr>
              <a:buSzPts val="1100"/>
              <a:buFont typeface="Arial"/>
              <a:buNone/>
            </a:pPr>
            <a:r>
              <a:rPr lang="en-US" dirty="0"/>
              <a:t> o</a:t>
            </a:r>
            <a:r>
              <a:rPr lang="en-US" altLang="zh-CN" dirty="0"/>
              <a:t>ff</a:t>
            </a:r>
            <a:r>
              <a:rPr lang="en-US" dirty="0"/>
              <a:t>-chain RV</a:t>
            </a:r>
            <a:br>
              <a:rPr lang="en-US" dirty="0"/>
            </a:br>
            <a:endParaRPr lang="en-US" dirty="0"/>
          </a:p>
        </p:txBody>
      </p:sp>
      <p:sp>
        <p:nvSpPr>
          <p:cNvPr id="15" name="Google Shape;439;p35">
            <a:extLst>
              <a:ext uri="{FF2B5EF4-FFF2-40B4-BE49-F238E27FC236}">
                <a16:creationId xmlns:a16="http://schemas.microsoft.com/office/drawing/2014/main" id="{240C66E3-1BBD-491B-937C-6868B5D534A2}"/>
              </a:ext>
            </a:extLst>
          </p:cNvPr>
          <p:cNvSpPr/>
          <p:nvPr/>
        </p:nvSpPr>
        <p:spPr>
          <a:xfrm>
            <a:off x="655376" y="2571750"/>
            <a:ext cx="501329" cy="222850"/>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a:t>
            </a:r>
            <a:r>
              <a:rPr lang="en-US" b="1" i="0" dirty="0">
                <a:ln w="19050" cap="flat" cmpd="sng">
                  <a:solidFill>
                    <a:schemeClr val="lt1"/>
                  </a:solidFill>
                  <a:prstDash val="solid"/>
                  <a:round/>
                  <a:headEnd type="none" w="sm" len="sm"/>
                  <a:tailEnd type="none" w="sm" len="sm"/>
                </a:ln>
                <a:noFill/>
                <a:latin typeface="Audiowide"/>
              </a:rPr>
              <a:t>2</a:t>
            </a:r>
            <a:endParaRPr b="1" i="0" dirty="0">
              <a:ln w="19050" cap="flat" cmpd="sng">
                <a:solidFill>
                  <a:schemeClr val="lt1"/>
                </a:solidFill>
                <a:prstDash val="solid"/>
                <a:round/>
                <a:headEnd type="none" w="sm" len="sm"/>
                <a:tailEnd type="none" w="sm" len="sm"/>
              </a:ln>
              <a:noFill/>
              <a:latin typeface="Audiowide"/>
            </a:endParaRPr>
          </a:p>
        </p:txBody>
      </p:sp>
      <p:sp>
        <p:nvSpPr>
          <p:cNvPr id="16" name="Google Shape;439;p35">
            <a:extLst>
              <a:ext uri="{FF2B5EF4-FFF2-40B4-BE49-F238E27FC236}">
                <a16:creationId xmlns:a16="http://schemas.microsoft.com/office/drawing/2014/main" id="{AC7F11FD-1AEA-4057-A010-BDAC101CCC78}"/>
              </a:ext>
            </a:extLst>
          </p:cNvPr>
          <p:cNvSpPr/>
          <p:nvPr/>
        </p:nvSpPr>
        <p:spPr>
          <a:xfrm>
            <a:off x="655376" y="3847552"/>
            <a:ext cx="501329" cy="222850"/>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a:t>
            </a:r>
            <a:r>
              <a:rPr lang="en-US" b="1" i="0" dirty="0">
                <a:ln w="19050" cap="flat" cmpd="sng">
                  <a:solidFill>
                    <a:schemeClr val="lt1"/>
                  </a:solidFill>
                  <a:prstDash val="solid"/>
                  <a:round/>
                  <a:headEnd type="none" w="sm" len="sm"/>
                  <a:tailEnd type="none" w="sm" len="sm"/>
                </a:ln>
                <a:noFill/>
                <a:latin typeface="Audiowide"/>
              </a:rPr>
              <a:t>3</a:t>
            </a:r>
            <a:endParaRPr b="1" i="0" dirty="0">
              <a:ln w="19050" cap="flat" cmpd="sng">
                <a:solidFill>
                  <a:schemeClr val="lt1"/>
                </a:solidFill>
                <a:prstDash val="solid"/>
                <a:round/>
                <a:headEnd type="none" w="sm" len="sm"/>
                <a:tailEnd type="none" w="sm" len="sm"/>
              </a:ln>
              <a:noFill/>
              <a:latin typeface="Audiowide"/>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425"/>
        <p:cNvGrpSpPr/>
        <p:nvPr/>
      </p:nvGrpSpPr>
      <p:grpSpPr>
        <a:xfrm>
          <a:off x="0" y="0"/>
          <a:ext cx="0" cy="0"/>
          <a:chOff x="0" y="0"/>
          <a:chExt cx="0" cy="0"/>
        </a:xfrm>
      </p:grpSpPr>
      <p:sp>
        <p:nvSpPr>
          <p:cNvPr id="426" name="Google Shape;426;p35"/>
          <p:cNvSpPr txBox="1">
            <a:spLocks noGrp="1"/>
          </p:cNvSpPr>
          <p:nvPr>
            <p:ph type="title"/>
          </p:nvPr>
        </p:nvSpPr>
        <p:spPr>
          <a:xfrm>
            <a:off x="1361350" y="1261325"/>
            <a:ext cx="3210600" cy="325500"/>
          </a:xfrm>
          <a:prstGeom prst="rect">
            <a:avLst/>
          </a:prstGeom>
        </p:spPr>
        <p:txBody>
          <a:bodyPr spcFirstLastPara="1" wrap="square" lIns="91425" tIns="91425" rIns="91425" bIns="91425" anchor="ctr" anchorCtr="0">
            <a:noAutofit/>
          </a:bodyPr>
          <a:lstStyle/>
          <a:p>
            <a:pPr>
              <a:buClr>
                <a:schemeClr val="accent3"/>
              </a:buClr>
              <a:buSzPts val="1100"/>
            </a:pPr>
            <a:r>
              <a:rPr lang="en-US" altLang="zh-CN" dirty="0"/>
              <a:t>W</a:t>
            </a:r>
            <a:r>
              <a:rPr lang="en" altLang="zh-CN" dirty="0"/>
              <a:t>eb2</a:t>
            </a:r>
            <a:r>
              <a:rPr lang="zh-CN" altLang="en-US" dirty="0"/>
              <a:t> </a:t>
            </a:r>
            <a:r>
              <a:rPr lang="en-US" altLang="zh-CN" dirty="0"/>
              <a:t>verification</a:t>
            </a:r>
            <a:endParaRPr lang="zh-CN" altLang="en-US" dirty="0"/>
          </a:p>
        </p:txBody>
      </p:sp>
      <p:sp>
        <p:nvSpPr>
          <p:cNvPr id="427" name="Google Shape;427;p35"/>
          <p:cNvSpPr txBox="1">
            <a:spLocks noGrp="1"/>
          </p:cNvSpPr>
          <p:nvPr>
            <p:ph type="subTitle" idx="1"/>
          </p:nvPr>
        </p:nvSpPr>
        <p:spPr>
          <a:xfrm>
            <a:off x="1361349" y="1586825"/>
            <a:ext cx="6678128" cy="100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zh-CN" altLang="en-US" b="1" dirty="0">
                <a:solidFill>
                  <a:srgbClr val="FF0000"/>
                </a:solidFill>
                <a:latin typeface="Microsoft YaHei" panose="020B0503020204020204" pitchFamily="34" charset="-122"/>
                <a:ea typeface="Microsoft YaHei" panose="020B0503020204020204" pitchFamily="34" charset="-122"/>
              </a:rPr>
              <a:t>有很多验证工具，例如</a:t>
            </a:r>
            <a:r>
              <a:rPr lang="en-US" altLang="zh-CN" b="1" dirty="0">
                <a:solidFill>
                  <a:srgbClr val="FF0000"/>
                </a:solidFill>
                <a:latin typeface="Microsoft YaHei" panose="020B0503020204020204" pitchFamily="34" charset="-122"/>
                <a:ea typeface="Microsoft YaHei" panose="020B0503020204020204" pitchFamily="34" charset="-122"/>
              </a:rPr>
              <a:t>N</a:t>
            </a:r>
            <a:r>
              <a:rPr lang="en" b="1" dirty="0" err="1">
                <a:solidFill>
                  <a:srgbClr val="FF0000"/>
                </a:solidFill>
                <a:latin typeface="Microsoft YaHei" panose="020B0503020204020204" pitchFamily="34" charset="-122"/>
                <a:ea typeface="Microsoft YaHei" panose="020B0503020204020204" pitchFamily="34" charset="-122"/>
              </a:rPr>
              <a:t>ightwatch</a:t>
            </a:r>
            <a:r>
              <a:rPr lang="zh-CN" altLang="en-US" b="1" dirty="0">
                <a:solidFill>
                  <a:srgbClr val="FF0000"/>
                </a:solidFill>
                <a:latin typeface="Microsoft YaHei" panose="020B0503020204020204" pitchFamily="34" charset="-122"/>
                <a:ea typeface="Microsoft YaHei" panose="020B0503020204020204" pitchFamily="34" charset="-122"/>
              </a:rPr>
              <a:t>守夜人、</a:t>
            </a:r>
            <a:r>
              <a:rPr lang="en" b="1" dirty="0">
                <a:solidFill>
                  <a:srgbClr val="FF0000"/>
                </a:solidFill>
                <a:latin typeface="Microsoft YaHei" panose="020B0503020204020204" pitchFamily="34" charset="-122"/>
                <a:ea typeface="Microsoft YaHei" panose="020B0503020204020204" pitchFamily="34" charset="-122"/>
              </a:rPr>
              <a:t>Selenium</a:t>
            </a:r>
            <a:r>
              <a:rPr lang="zh-CN" altLang="en-US" b="1" dirty="0">
                <a:solidFill>
                  <a:srgbClr val="FF0000"/>
                </a:solidFill>
                <a:latin typeface="Microsoft YaHei" panose="020B0503020204020204" pitchFamily="34" charset="-122"/>
                <a:ea typeface="Microsoft YaHei" panose="020B0503020204020204" pitchFamily="34" charset="-122"/>
              </a:rPr>
              <a:t>等</a:t>
            </a:r>
            <a:r>
              <a:rPr lang="en" b="1" dirty="0">
                <a:solidFill>
                  <a:srgbClr val="FF0000"/>
                </a:solidFill>
                <a:latin typeface="Microsoft YaHei" panose="020B0503020204020204" pitchFamily="34" charset="-122"/>
                <a:ea typeface="Microsoft YaHei" panose="020B0503020204020204" pitchFamily="34" charset="-122"/>
              </a:rPr>
              <a:t>web</a:t>
            </a:r>
            <a:r>
              <a:rPr lang="zh-CN" altLang="en-US" b="1" dirty="0">
                <a:solidFill>
                  <a:srgbClr val="FF0000"/>
                </a:solidFill>
                <a:latin typeface="Microsoft YaHei" panose="020B0503020204020204" pitchFamily="34" charset="-122"/>
                <a:ea typeface="Microsoft YaHei" panose="020B0503020204020204" pitchFamily="34" charset="-122"/>
              </a:rPr>
              <a:t>自动测试的框架，</a:t>
            </a:r>
            <a:r>
              <a:rPr lang="en" b="1" dirty="0">
                <a:solidFill>
                  <a:srgbClr val="FF0000"/>
                </a:solidFill>
                <a:latin typeface="Microsoft YaHei" panose="020B0503020204020204" pitchFamily="34" charset="-122"/>
                <a:ea typeface="Microsoft YaHei" panose="020B0503020204020204" pitchFamily="34" charset="-122"/>
              </a:rPr>
              <a:t>web3</a:t>
            </a:r>
            <a:r>
              <a:rPr lang="zh-CN" altLang="en-US" b="1" dirty="0">
                <a:solidFill>
                  <a:srgbClr val="FF0000"/>
                </a:solidFill>
                <a:latin typeface="Microsoft YaHei" panose="020B0503020204020204" pitchFamily="34" charset="-122"/>
                <a:ea typeface="Microsoft YaHei" panose="020B0503020204020204" pitchFamily="34" charset="-122"/>
              </a:rPr>
              <a:t>中却很少</a:t>
            </a:r>
            <a:endParaRPr lang="en-US" altLang="zh-CN" b="1" dirty="0">
              <a:solidFill>
                <a:srgbClr val="FF0000"/>
              </a:solidFill>
              <a:latin typeface="Microsoft YaHei" panose="020B0503020204020204" pitchFamily="34" charset="-122"/>
              <a:ea typeface="Microsoft YaHei" panose="020B0503020204020204" pitchFamily="34" charset="-122"/>
            </a:endParaRPr>
          </a:p>
          <a:p>
            <a:pPr marL="0" lvl="0" indent="0" algn="l" rtl="0">
              <a:spcBef>
                <a:spcPts val="0"/>
              </a:spcBef>
              <a:spcAft>
                <a:spcPts val="0"/>
              </a:spcAft>
              <a:buClr>
                <a:schemeClr val="accent3"/>
              </a:buClr>
              <a:buSzPts val="1100"/>
              <a:buFont typeface="Arial"/>
              <a:buNone/>
            </a:pPr>
            <a:endParaRPr lang="en-US" altLang="zh-CN" dirty="0">
              <a:solidFill>
                <a:srgbClr val="FF0000"/>
              </a:solidFill>
              <a:latin typeface="Microsoft YaHei" panose="020B0503020204020204" pitchFamily="34" charset="-122"/>
              <a:ea typeface="Microsoft YaHei" panose="020B0503020204020204" pitchFamily="34" charset="-122"/>
            </a:endParaRPr>
          </a:p>
          <a:p>
            <a:pPr marL="0" lvl="0" indent="0" algn="l" rtl="0">
              <a:spcBef>
                <a:spcPts val="0"/>
              </a:spcBef>
              <a:spcAft>
                <a:spcPts val="0"/>
              </a:spcAft>
              <a:buClr>
                <a:schemeClr val="accent3"/>
              </a:buClr>
              <a:buSzPts val="1100"/>
              <a:buFont typeface="Arial"/>
              <a:buNone/>
            </a:pPr>
            <a:endParaRPr lang="zh-CN" altLang="en-US" dirty="0">
              <a:latin typeface="Microsoft YaHei" panose="020B0503020204020204" pitchFamily="34" charset="-122"/>
              <a:ea typeface="Microsoft YaHei" panose="020B0503020204020204" pitchFamily="34" charset="-122"/>
            </a:endParaRPr>
          </a:p>
        </p:txBody>
      </p:sp>
      <p:sp>
        <p:nvSpPr>
          <p:cNvPr id="428" name="Google Shape;428;p35"/>
          <p:cNvSpPr txBox="1">
            <a:spLocks noGrp="1"/>
          </p:cNvSpPr>
          <p:nvPr>
            <p:ph type="title" idx="3"/>
          </p:nvPr>
        </p:nvSpPr>
        <p:spPr>
          <a:xfrm>
            <a:off x="713225" y="539500"/>
            <a:ext cx="7717500" cy="4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dirty="0">
                <a:latin typeface="Microsoft YaHei" panose="020B0503020204020204" pitchFamily="34" charset="-122"/>
                <a:ea typeface="Microsoft YaHei" panose="020B0503020204020204" pitchFamily="34" charset="-122"/>
              </a:rPr>
              <a:t>2. 竞品分析</a:t>
            </a:r>
            <a:endParaRPr dirty="0">
              <a:latin typeface="Microsoft YaHei" panose="020B0503020204020204" pitchFamily="34" charset="-122"/>
              <a:ea typeface="Microsoft YaHei" panose="020B0503020204020204" pitchFamily="34" charset="-122"/>
            </a:endParaRPr>
          </a:p>
        </p:txBody>
      </p:sp>
      <p:cxnSp>
        <p:nvCxnSpPr>
          <p:cNvPr id="445" name="Google Shape;445;p35"/>
          <p:cNvCxnSpPr>
            <a:cxnSpLocks/>
          </p:cNvCxnSpPr>
          <p:nvPr/>
        </p:nvCxnSpPr>
        <p:spPr>
          <a:xfrm rot="10800000">
            <a:off x="2699600" y="3067778"/>
            <a:ext cx="3456763" cy="3"/>
          </a:xfrm>
          <a:prstGeom prst="bentConnector3">
            <a:avLst>
              <a:gd name="adj1" fmla="val 50000"/>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cxnSp>
        <p:nvCxnSpPr>
          <p:cNvPr id="446" name="Google Shape;446;p35"/>
          <p:cNvCxnSpPr/>
          <p:nvPr/>
        </p:nvCxnSpPr>
        <p:spPr>
          <a:xfrm>
            <a:off x="2754352" y="4284979"/>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pic>
        <p:nvPicPr>
          <p:cNvPr id="4" name="图片 3">
            <a:extLst>
              <a:ext uri="{FF2B5EF4-FFF2-40B4-BE49-F238E27FC236}">
                <a16:creationId xmlns:a16="http://schemas.microsoft.com/office/drawing/2014/main" id="{00AD1390-6E85-2D65-529A-464FF931E232}"/>
              </a:ext>
            </a:extLst>
          </p:cNvPr>
          <p:cNvPicPr>
            <a:picLocks noChangeAspect="1"/>
          </p:cNvPicPr>
          <p:nvPr/>
        </p:nvPicPr>
        <p:blipFill>
          <a:blip r:embed="rId3"/>
          <a:stretch>
            <a:fillRect/>
          </a:stretch>
        </p:blipFill>
        <p:spPr>
          <a:xfrm>
            <a:off x="713225" y="2306118"/>
            <a:ext cx="1362665" cy="1362665"/>
          </a:xfrm>
          <a:prstGeom prst="rect">
            <a:avLst/>
          </a:prstGeom>
        </p:spPr>
      </p:pic>
      <p:sp>
        <p:nvSpPr>
          <p:cNvPr id="6" name="文本框 5">
            <a:extLst>
              <a:ext uri="{FF2B5EF4-FFF2-40B4-BE49-F238E27FC236}">
                <a16:creationId xmlns:a16="http://schemas.microsoft.com/office/drawing/2014/main" id="{5ACBE72F-DFE0-7F43-937B-30D12CEACD7B}"/>
              </a:ext>
            </a:extLst>
          </p:cNvPr>
          <p:cNvSpPr txBox="1"/>
          <p:nvPr/>
        </p:nvSpPr>
        <p:spPr>
          <a:xfrm>
            <a:off x="2567980" y="2685596"/>
            <a:ext cx="4979406" cy="954107"/>
          </a:xfrm>
          <a:prstGeom prst="rect">
            <a:avLst/>
          </a:prstGeom>
          <a:noFill/>
        </p:spPr>
        <p:txBody>
          <a:bodyPr wrap="square">
            <a:spAutoFit/>
          </a:bodyPr>
          <a:lstStyle/>
          <a:p>
            <a:r>
              <a:rPr lang="en-US" altLang="zh-CN" dirty="0">
                <a:solidFill>
                  <a:schemeClr val="tx1"/>
                </a:solidFill>
                <a:highlight>
                  <a:srgbClr val="808080"/>
                </a:highlight>
                <a:latin typeface="Microsoft YaHei" panose="020B0503020204020204" pitchFamily="34" charset="-122"/>
                <a:ea typeface="Microsoft YaHei" panose="020B0503020204020204" pitchFamily="34" charset="-122"/>
              </a:rPr>
              <a:t>N</a:t>
            </a:r>
            <a:r>
              <a:rPr lang="en" altLang="zh-CN" dirty="0" err="1">
                <a:solidFill>
                  <a:schemeClr val="tx1"/>
                </a:solidFill>
                <a:highlight>
                  <a:srgbClr val="808080"/>
                </a:highlight>
                <a:latin typeface="Microsoft YaHei" panose="020B0503020204020204" pitchFamily="34" charset="-122"/>
                <a:ea typeface="Microsoft YaHei" panose="020B0503020204020204" pitchFamily="34" charset="-122"/>
              </a:rPr>
              <a:t>ightwatch</a:t>
            </a:r>
            <a:r>
              <a:rPr lang="zh-CN" altLang="en-US" dirty="0">
                <a:solidFill>
                  <a:schemeClr val="tx1"/>
                </a:solidFill>
                <a:highlight>
                  <a:srgbClr val="808080"/>
                </a:highlight>
                <a:latin typeface="Microsoft YaHei" panose="020B0503020204020204" pitchFamily="34" charset="-122"/>
                <a:ea typeface="Microsoft YaHei" panose="020B0503020204020204" pitchFamily="34" charset="-122"/>
              </a:rPr>
              <a:t>守夜人</a:t>
            </a:r>
            <a:endParaRPr lang="en-US" altLang="zh-CN" dirty="0">
              <a:solidFill>
                <a:schemeClr val="tx1"/>
              </a:solidFill>
              <a:highlight>
                <a:srgbClr val="808080"/>
              </a:highlight>
              <a:latin typeface="Microsoft YaHei" panose="020B0503020204020204" pitchFamily="34" charset="-122"/>
              <a:ea typeface="Microsoft YaHei" panose="020B0503020204020204" pitchFamily="34" charset="-122"/>
            </a:endParaRPr>
          </a:p>
          <a:p>
            <a:endParaRPr lang="en-US" altLang="zh-CN" dirty="0">
              <a:solidFill>
                <a:schemeClr val="tx1"/>
              </a:solidFill>
              <a:latin typeface="Microsoft YaHei" panose="020B0503020204020204" pitchFamily="34" charset="-122"/>
              <a:ea typeface="Microsoft YaHei" panose="020B0503020204020204" pitchFamily="34" charset="-122"/>
            </a:endParaRPr>
          </a:p>
          <a:p>
            <a:r>
              <a:rPr lang="en" altLang="zh-CN" dirty="0" err="1">
                <a:solidFill>
                  <a:schemeClr val="tx1"/>
                </a:solidFill>
              </a:rPr>
              <a:t>Nightwatch</a:t>
            </a:r>
            <a:r>
              <a:rPr lang="en" altLang="zh-CN" dirty="0">
                <a:solidFill>
                  <a:schemeClr val="tx1"/>
                </a:solidFill>
              </a:rPr>
              <a:t> </a:t>
            </a:r>
            <a:r>
              <a:rPr lang="zh-CN" altLang="en-US" dirty="0">
                <a:solidFill>
                  <a:schemeClr val="tx1"/>
                </a:solidFill>
              </a:rPr>
              <a:t>是一个基于 </a:t>
            </a:r>
            <a:r>
              <a:rPr lang="en" altLang="zh-CN" dirty="0">
                <a:solidFill>
                  <a:schemeClr val="tx1"/>
                </a:solidFill>
              </a:rPr>
              <a:t>Node.js </a:t>
            </a:r>
            <a:r>
              <a:rPr lang="zh-CN" altLang="en-US" dirty="0">
                <a:solidFill>
                  <a:schemeClr val="tx1"/>
                </a:solidFill>
              </a:rPr>
              <a:t>的端到端测试框架，支持通过 </a:t>
            </a:r>
            <a:r>
              <a:rPr lang="en" altLang="zh-CN" dirty="0">
                <a:solidFill>
                  <a:schemeClr val="tx1"/>
                </a:solidFill>
              </a:rPr>
              <a:t>Selenium WebDriver </a:t>
            </a:r>
            <a:r>
              <a:rPr lang="zh-CN" altLang="en-US" dirty="0">
                <a:solidFill>
                  <a:schemeClr val="tx1"/>
                </a:solidFill>
              </a:rPr>
              <a:t>在多种浏览器中进行自动化测试。</a:t>
            </a:r>
          </a:p>
        </p:txBody>
      </p:sp>
      <p:pic>
        <p:nvPicPr>
          <p:cNvPr id="9" name="图片 8">
            <a:extLst>
              <a:ext uri="{FF2B5EF4-FFF2-40B4-BE49-F238E27FC236}">
                <a16:creationId xmlns:a16="http://schemas.microsoft.com/office/drawing/2014/main" id="{61FCD067-F74A-69F0-CF59-9343634A5372}"/>
              </a:ext>
            </a:extLst>
          </p:cNvPr>
          <p:cNvPicPr>
            <a:picLocks noChangeAspect="1"/>
          </p:cNvPicPr>
          <p:nvPr/>
        </p:nvPicPr>
        <p:blipFill>
          <a:blip r:embed="rId4"/>
          <a:stretch>
            <a:fillRect/>
          </a:stretch>
        </p:blipFill>
        <p:spPr>
          <a:xfrm>
            <a:off x="848259" y="3803051"/>
            <a:ext cx="1092595" cy="1154150"/>
          </a:xfrm>
          <a:prstGeom prst="rect">
            <a:avLst/>
          </a:prstGeom>
        </p:spPr>
      </p:pic>
      <p:sp>
        <p:nvSpPr>
          <p:cNvPr id="14" name="文本框 13">
            <a:extLst>
              <a:ext uri="{FF2B5EF4-FFF2-40B4-BE49-F238E27FC236}">
                <a16:creationId xmlns:a16="http://schemas.microsoft.com/office/drawing/2014/main" id="{74F1E840-5B28-473F-DA11-3B6B400DEEDB}"/>
              </a:ext>
            </a:extLst>
          </p:cNvPr>
          <p:cNvSpPr txBox="1"/>
          <p:nvPr/>
        </p:nvSpPr>
        <p:spPr>
          <a:xfrm>
            <a:off x="2603300" y="3920535"/>
            <a:ext cx="4572000" cy="954107"/>
          </a:xfrm>
          <a:prstGeom prst="rect">
            <a:avLst/>
          </a:prstGeom>
          <a:noFill/>
        </p:spPr>
        <p:txBody>
          <a:bodyPr wrap="square">
            <a:spAutoFit/>
          </a:bodyPr>
          <a:lstStyle/>
          <a:p>
            <a:r>
              <a:rPr lang="zh-CN" altLang="en-US" dirty="0">
                <a:solidFill>
                  <a:schemeClr val="tx1"/>
                </a:solidFill>
                <a:highlight>
                  <a:srgbClr val="808080"/>
                </a:highlight>
              </a:rPr>
              <a:t>Selenium</a:t>
            </a:r>
            <a:r>
              <a:rPr lang="zh-CN" altLang="en-US" dirty="0">
                <a:solidFill>
                  <a:schemeClr val="tx1"/>
                </a:solidFill>
              </a:rPr>
              <a:t> </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是一个开源的自动化测试工具，支持通过 WebDriver 在不同浏览器和平台上执行自动化 Web 应用程序测试。</a:t>
            </a:r>
          </a:p>
        </p:txBody>
      </p:sp>
      <p:sp>
        <p:nvSpPr>
          <p:cNvPr id="12" name="Google Shape;439;p35">
            <a:extLst>
              <a:ext uri="{FF2B5EF4-FFF2-40B4-BE49-F238E27FC236}">
                <a16:creationId xmlns:a16="http://schemas.microsoft.com/office/drawing/2014/main" id="{AADD678B-4249-4C9B-966F-474A8BD41BDE}"/>
              </a:ext>
            </a:extLst>
          </p:cNvPr>
          <p:cNvSpPr/>
          <p:nvPr/>
        </p:nvSpPr>
        <p:spPr>
          <a:xfrm>
            <a:off x="756147" y="1327634"/>
            <a:ext cx="501329" cy="222850"/>
          </a:xfrm>
          <a:prstGeom prst="rect">
            <a:avLst/>
          </a:prstGeom>
        </p:spPr>
        <p:txBody>
          <a:bodyPr>
            <a:prstTxWarp prst="textPlain">
              <a:avLst/>
            </a:prstTxWarp>
          </a:bodyPr>
          <a:lstStyle/>
          <a:p>
            <a:pPr lvl="0" algn="ctr"/>
            <a:r>
              <a:rPr b="1" i="0" dirty="0">
                <a:ln w="19050" cap="flat" cmpd="sng">
                  <a:solidFill>
                    <a:schemeClr val="lt1"/>
                  </a:solidFill>
                  <a:prstDash val="solid"/>
                  <a:round/>
                  <a:headEnd type="none" w="sm" len="sm"/>
                  <a:tailEnd type="none" w="sm" len="sm"/>
                </a:ln>
                <a:noFill/>
                <a:latin typeface="Audiowide"/>
              </a:rPr>
              <a:t>0</a:t>
            </a:r>
            <a:r>
              <a:rPr lang="en-US" b="1" dirty="0">
                <a:ln w="19050" cap="flat" cmpd="sng">
                  <a:solidFill>
                    <a:schemeClr val="lt1"/>
                  </a:solidFill>
                  <a:prstDash val="solid"/>
                  <a:round/>
                  <a:headEnd type="none" w="sm" len="sm"/>
                  <a:tailEnd type="none" w="sm" len="sm"/>
                </a:ln>
                <a:noFill/>
                <a:latin typeface="Audiowide"/>
              </a:rPr>
              <a:t>4</a:t>
            </a:r>
            <a:endParaRPr b="1" i="0" dirty="0">
              <a:ln w="19050" cap="flat" cmpd="sng">
                <a:solidFill>
                  <a:schemeClr val="lt1"/>
                </a:solidFill>
                <a:prstDash val="solid"/>
                <a:round/>
                <a:headEnd type="none" w="sm" len="sm"/>
                <a:tailEnd type="none" w="sm" len="sm"/>
              </a:ln>
              <a:noFill/>
              <a:latin typeface="Audiowide"/>
            </a:endParaRPr>
          </a:p>
        </p:txBody>
      </p:sp>
    </p:spTree>
    <p:extLst>
      <p:ext uri="{BB962C8B-B14F-4D97-AF65-F5344CB8AC3E}">
        <p14:creationId xmlns:p14="http://schemas.microsoft.com/office/powerpoint/2010/main" val="970674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36"/>
          <p:cNvSpPr txBox="1">
            <a:spLocks noGrp="1"/>
          </p:cNvSpPr>
          <p:nvPr>
            <p:ph type="title"/>
          </p:nvPr>
        </p:nvSpPr>
        <p:spPr>
          <a:xfrm>
            <a:off x="3822569" y="858717"/>
            <a:ext cx="4626106" cy="121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accent3"/>
              </a:buClr>
              <a:buSzPts val="1100"/>
              <a:buFont typeface="Arial"/>
              <a:buNone/>
            </a:pPr>
            <a:r>
              <a:rPr lang="en" altLang="zh-CN" dirty="0"/>
              <a:t>3. CryptoShield</a:t>
            </a:r>
            <a:endParaRPr dirty="0"/>
          </a:p>
        </p:txBody>
      </p:sp>
      <p:sp>
        <p:nvSpPr>
          <p:cNvPr id="452" name="Google Shape;452;p36"/>
          <p:cNvSpPr txBox="1">
            <a:spLocks noGrp="1"/>
          </p:cNvSpPr>
          <p:nvPr>
            <p:ph type="subTitle" idx="1"/>
          </p:nvPr>
        </p:nvSpPr>
        <p:spPr>
          <a:xfrm>
            <a:off x="3925984" y="2055109"/>
            <a:ext cx="4078411" cy="265828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accent3"/>
              </a:buClr>
              <a:buSzPts val="1100"/>
              <a:buFont typeface="Arial"/>
              <a:buNone/>
            </a:pPr>
            <a:r>
              <a:rPr lang="en" dirty="0">
                <a:highlight>
                  <a:srgbClr val="808080"/>
                </a:highlight>
                <a:latin typeface="Microsoft YaHei" panose="020B0503020204020204" pitchFamily="34" charset="-122"/>
                <a:ea typeface="Microsoft YaHei" panose="020B0503020204020204" pitchFamily="34" charset="-122"/>
              </a:rPr>
              <a:t>LLM-RAG</a:t>
            </a:r>
          </a:p>
          <a:p>
            <a:pPr marL="0" lvl="0" indent="0" algn="l" rtl="0">
              <a:spcBef>
                <a:spcPts val="0"/>
              </a:spcBef>
              <a:spcAft>
                <a:spcPts val="0"/>
              </a:spcAft>
              <a:buClr>
                <a:schemeClr val="accent3"/>
              </a:buClr>
              <a:buSzPts val="1100"/>
              <a:buFont typeface="Arial"/>
              <a:buNone/>
            </a:pPr>
            <a:r>
              <a:rPr lang="zh-CN" altLang="en-US" sz="1200" dirty="0">
                <a:latin typeface="Microsoft YaHei" panose="020B0503020204020204" pitchFamily="34" charset="-122"/>
                <a:ea typeface="Microsoft YaHei" panose="020B0503020204020204" pitchFamily="34" charset="-122"/>
              </a:rPr>
              <a:t>使用的模型：</a:t>
            </a:r>
            <a:r>
              <a:rPr lang="en-US" sz="1200" dirty="0" err="1">
                <a:latin typeface="Microsoft YaHei" panose="020B0503020204020204" pitchFamily="34" charset="-122"/>
                <a:ea typeface="Microsoft YaHei" panose="020B0503020204020204" pitchFamily="34" charset="-122"/>
              </a:rPr>
              <a:t>deepseek</a:t>
            </a:r>
            <a:r>
              <a:rPr lang="en-US" sz="1200" dirty="0">
                <a:latin typeface="Microsoft YaHei" panose="020B0503020204020204" pitchFamily="34" charset="-122"/>
                <a:ea typeface="Microsoft YaHei" panose="020B0503020204020204" pitchFamily="34" charset="-122"/>
              </a:rPr>
              <a:t>-chat</a:t>
            </a:r>
          </a:p>
          <a:p>
            <a:pPr marL="0" lvl="0" indent="0" algn="l" rtl="0">
              <a:spcBef>
                <a:spcPts val="0"/>
              </a:spcBef>
              <a:spcAft>
                <a:spcPts val="0"/>
              </a:spcAft>
              <a:buClr>
                <a:schemeClr val="accent3"/>
              </a:buClr>
              <a:buSzPts val="1100"/>
              <a:buFont typeface="Arial"/>
              <a:buNone/>
            </a:pPr>
            <a:endParaRPr lang="en-US" altLang="zh-CN" sz="1200" dirty="0"/>
          </a:p>
          <a:p>
            <a:pPr marL="0" lvl="0" indent="0" algn="l" rtl="0">
              <a:spcBef>
                <a:spcPts val="0"/>
              </a:spcBef>
              <a:spcAft>
                <a:spcPts val="0"/>
              </a:spcAft>
              <a:buClr>
                <a:schemeClr val="accent3"/>
              </a:buClr>
              <a:buSzPts val="1100"/>
              <a:buFont typeface="Arial"/>
              <a:buNone/>
            </a:pPr>
            <a:r>
              <a:rPr lang="zh-CN" altLang="en-US" dirty="0">
                <a:highlight>
                  <a:srgbClr val="808080"/>
                </a:highlight>
                <a:latin typeface="Microsoft YaHei" panose="020B0503020204020204" pitchFamily="34" charset="-122"/>
                <a:ea typeface="Microsoft YaHei" panose="020B0503020204020204" pitchFamily="34" charset="-122"/>
              </a:rPr>
              <a:t>数据集</a:t>
            </a:r>
            <a:r>
              <a:rPr lang="zh-CN" altLang="en-US" dirty="0">
                <a:highlight>
                  <a:srgbClr val="808080"/>
                </a:highlight>
              </a:rPr>
              <a:t>：</a:t>
            </a:r>
            <a:endParaRPr lang="en" dirty="0"/>
          </a:p>
          <a:p>
            <a:pPr marL="0" lvl="0" indent="0" algn="l" rtl="0">
              <a:spcBef>
                <a:spcPts val="0"/>
              </a:spcBef>
              <a:spcAft>
                <a:spcPts val="0"/>
              </a:spcAft>
              <a:buClr>
                <a:schemeClr val="accent3"/>
              </a:buClr>
              <a:buSzPts val="1100"/>
              <a:buFont typeface="Arial"/>
              <a:buNone/>
            </a:pPr>
            <a:r>
              <a:rPr lang="en-US" dirty="0">
                <a:latin typeface="Microsoft YaHei" panose="020B0503020204020204" pitchFamily="34" charset="-122"/>
                <a:ea typeface="Microsoft YaHei" panose="020B0503020204020204" pitchFamily="34" charset="-122"/>
                <a:hlinkClick r:id="rId3"/>
              </a:rPr>
              <a:t>https://www.kaggle.com/datasets/vagifa/ethereum-frauddetection-dataset/data</a:t>
            </a:r>
            <a:endParaRPr lang="en-US"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Clr>
                <a:schemeClr val="accent3"/>
              </a:buClr>
              <a:buSzPts val="1100"/>
              <a:buFont typeface="Arial"/>
              <a:buNone/>
            </a:pPr>
            <a:r>
              <a:rPr lang="zh-CN" altLang="en-US" dirty="0">
                <a:latin typeface="Microsoft YaHei" panose="020B0503020204020204" pitchFamily="34" charset="-122"/>
                <a:ea typeface="Microsoft YaHei" panose="020B0503020204020204" pitchFamily="34" charset="-122"/>
              </a:rPr>
              <a:t>使用交易数据中的“交易时间戳”、“数据交易量”等等字段调整大语言模型对于识别恶意交易的适配性。</a:t>
            </a:r>
            <a:endParaRPr lang="en" dirty="0">
              <a:latin typeface="Microsoft YaHei" panose="020B0503020204020204" pitchFamily="34" charset="-122"/>
              <a:ea typeface="Microsoft YaHei" panose="020B0503020204020204" pitchFamily="34" charset="-122"/>
            </a:endParaRPr>
          </a:p>
        </p:txBody>
      </p:sp>
      <p:cxnSp>
        <p:nvCxnSpPr>
          <p:cNvPr id="453" name="Google Shape;453;p36"/>
          <p:cNvCxnSpPr/>
          <p:nvPr/>
        </p:nvCxnSpPr>
        <p:spPr>
          <a:xfrm>
            <a:off x="3986220" y="1895267"/>
            <a:ext cx="1371600" cy="0"/>
          </a:xfrm>
          <a:prstGeom prst="straightConnector1">
            <a:avLst/>
          </a:prstGeom>
          <a:noFill/>
          <a:ln w="19050" cap="flat" cmpd="sng">
            <a:solidFill>
              <a:schemeClr val="lt2"/>
            </a:solidFill>
            <a:prstDash val="solid"/>
            <a:round/>
            <a:headEnd type="oval" w="med" len="med"/>
            <a:tailEnd type="oval" w="med" len="med"/>
          </a:ln>
          <a:effectLst>
            <a:outerShdw blurRad="85725" dist="19050" algn="bl" rotWithShape="0">
              <a:schemeClr val="lt2">
                <a:alpha val="50000"/>
              </a:schemeClr>
            </a:outerShdw>
          </a:effectLst>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7"/>
          <p:cNvSpPr txBox="1">
            <a:spLocks noGrp="1"/>
          </p:cNvSpPr>
          <p:nvPr>
            <p:ph type="title"/>
          </p:nvPr>
        </p:nvSpPr>
        <p:spPr>
          <a:xfrm>
            <a:off x="513935" y="211689"/>
            <a:ext cx="4762500" cy="638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ltLang="zh-CN" dirty="0"/>
              <a:t>3. CryptoShield</a:t>
            </a:r>
            <a:endParaRPr dirty="0"/>
          </a:p>
        </p:txBody>
      </p:sp>
      <p:sp>
        <p:nvSpPr>
          <p:cNvPr id="460" name="Google Shape;460;p37"/>
          <p:cNvSpPr txBox="1">
            <a:spLocks noGrp="1"/>
          </p:cNvSpPr>
          <p:nvPr>
            <p:ph type="subTitle" idx="1"/>
          </p:nvPr>
        </p:nvSpPr>
        <p:spPr>
          <a:xfrm>
            <a:off x="485115" y="1387519"/>
            <a:ext cx="4499178" cy="31529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zh-CN" altLang="en-US" b="1" dirty="0">
                <a:latin typeface="Microsoft YaHei" panose="020B0503020204020204" pitchFamily="34" charset="-122"/>
                <a:ea typeface="Microsoft YaHei" panose="020B0503020204020204" pitchFamily="34" charset="-122"/>
              </a:rPr>
              <a:t>学习过程：</a:t>
            </a:r>
            <a:endParaRPr lang="en-US" altLang="zh-CN" b="1"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r>
              <a:rPr lang="zh-CN" altLang="en-US" sz="1400" dirty="0">
                <a:latin typeface="Microsoft YaHei" panose="020B0503020204020204" pitchFamily="34" charset="-122"/>
                <a:ea typeface="Microsoft YaHei" panose="020B0503020204020204" pitchFamily="34" charset="-122"/>
              </a:rPr>
              <a:t>通过分析</a:t>
            </a:r>
            <a:r>
              <a:rPr lang="en-US" altLang="zh-CN" sz="1400" dirty="0">
                <a:latin typeface="Microsoft YaHei" panose="020B0503020204020204" pitchFamily="34" charset="-122"/>
                <a:ea typeface="Microsoft YaHei" panose="020B0503020204020204" pitchFamily="34" charset="-122"/>
              </a:rPr>
              <a:t>-</a:t>
            </a:r>
            <a:r>
              <a:rPr lang="zh-CN" altLang="en-US" sz="1400" dirty="0">
                <a:highlight>
                  <a:srgbClr val="808080"/>
                </a:highlight>
                <a:latin typeface="Microsoft YaHei" panose="020B0503020204020204" pitchFamily="34" charset="-122"/>
                <a:ea typeface="Microsoft YaHei" panose="020B0503020204020204" pitchFamily="34" charset="-122"/>
              </a:rPr>
              <a:t>与已知恶意地址的交互</a:t>
            </a:r>
            <a:r>
              <a:rPr lang="en-US" altLang="zh-CN" sz="1400" dirty="0">
                <a:latin typeface="Microsoft YaHei" panose="020B0503020204020204" pitchFamily="34" charset="-122"/>
                <a:ea typeface="Microsoft YaHei" panose="020B0503020204020204" pitchFamily="34" charset="-122"/>
              </a:rPr>
              <a:t>-</a:t>
            </a:r>
            <a:r>
              <a:rPr lang="zh-CN" altLang="en-US" sz="1400" dirty="0">
                <a:highlight>
                  <a:srgbClr val="808080"/>
                </a:highlight>
                <a:latin typeface="Microsoft YaHei" panose="020B0503020204020204" pitchFamily="34" charset="-122"/>
                <a:ea typeface="Microsoft YaHei" panose="020B0503020204020204" pitchFamily="34" charset="-122"/>
              </a:rPr>
              <a:t>异常交易模式</a:t>
            </a:r>
            <a:r>
              <a:rPr lang="en-US" altLang="zh-CN" sz="1400" dirty="0">
                <a:latin typeface="Microsoft YaHei" panose="020B0503020204020204" pitchFamily="34" charset="-122"/>
                <a:ea typeface="Microsoft YaHei" panose="020B0503020204020204" pitchFamily="34" charset="-122"/>
              </a:rPr>
              <a:t>-</a:t>
            </a:r>
            <a:r>
              <a:rPr lang="zh-CN" altLang="en-US" sz="1400" dirty="0">
                <a:highlight>
                  <a:srgbClr val="808080"/>
                </a:highlight>
                <a:latin typeface="Microsoft YaHei" panose="020B0503020204020204" pitchFamily="34" charset="-122"/>
                <a:ea typeface="Microsoft YaHei" panose="020B0503020204020204" pitchFamily="34" charset="-122"/>
              </a:rPr>
              <a:t>非常规的代币转移</a:t>
            </a:r>
            <a:r>
              <a:rPr lang="en-US" altLang="zh-CN" sz="1400" dirty="0">
                <a:latin typeface="Microsoft YaHei" panose="020B0503020204020204" pitchFamily="34" charset="-122"/>
                <a:ea typeface="Microsoft YaHei" panose="020B0503020204020204" pitchFamily="34" charset="-122"/>
              </a:rPr>
              <a:t>-</a:t>
            </a:r>
            <a:r>
              <a:rPr lang="zh-CN" altLang="en-US" sz="1400" dirty="0">
                <a:highlight>
                  <a:srgbClr val="808080"/>
                </a:highlight>
                <a:latin typeface="Microsoft YaHei" panose="020B0503020204020204" pitchFamily="34" charset="-122"/>
                <a:ea typeface="Microsoft YaHei" panose="020B0503020204020204" pitchFamily="34" charset="-122"/>
              </a:rPr>
              <a:t>交易数量</a:t>
            </a:r>
            <a:r>
              <a:rPr lang="en-US" altLang="zh-CN" sz="1400" dirty="0">
                <a:latin typeface="Microsoft YaHei" panose="020B0503020204020204" pitchFamily="34" charset="-122"/>
                <a:ea typeface="Microsoft YaHei" panose="020B0503020204020204" pitchFamily="34" charset="-122"/>
              </a:rPr>
              <a:t>-</a:t>
            </a:r>
            <a:r>
              <a:rPr lang="zh-CN" altLang="en-US" sz="1400" dirty="0">
                <a:highlight>
                  <a:srgbClr val="808080"/>
                </a:highlight>
                <a:latin typeface="Microsoft YaHei" panose="020B0503020204020204" pitchFamily="34" charset="-122"/>
                <a:ea typeface="Microsoft YaHei" panose="020B0503020204020204" pitchFamily="34" charset="-122"/>
              </a:rPr>
              <a:t>交易费异常</a:t>
            </a:r>
            <a:r>
              <a:rPr lang="en-US" altLang="zh-CN" sz="1400" dirty="0">
                <a:latin typeface="Microsoft YaHei" panose="020B0503020204020204" pitchFamily="34" charset="-122"/>
                <a:ea typeface="Microsoft YaHei" panose="020B0503020204020204" pitchFamily="34" charset="-122"/>
              </a:rPr>
              <a:t>-</a:t>
            </a:r>
            <a:r>
              <a:rPr lang="zh-CN" altLang="en-US" sz="1400" dirty="0">
                <a:highlight>
                  <a:srgbClr val="808080"/>
                </a:highlight>
                <a:latin typeface="Microsoft YaHei" panose="020B0503020204020204" pitchFamily="34" charset="-122"/>
                <a:ea typeface="Microsoft YaHei" panose="020B0503020204020204" pitchFamily="34" charset="-122"/>
              </a:rPr>
              <a:t>异常时间戳</a:t>
            </a:r>
            <a:r>
              <a:rPr lang="en-US" altLang="zh-CN" sz="1400" dirty="0">
                <a:latin typeface="Microsoft YaHei" panose="020B0503020204020204" pitchFamily="34" charset="-122"/>
                <a:ea typeface="Microsoft YaHei" panose="020B0503020204020204" pitchFamily="34" charset="-122"/>
              </a:rPr>
              <a:t>-</a:t>
            </a:r>
            <a:r>
              <a:rPr lang="zh-CN" altLang="en-US" sz="1400" dirty="0">
                <a:latin typeface="Microsoft YaHei" panose="020B0503020204020204" pitchFamily="34" charset="-122"/>
                <a:ea typeface="Microsoft YaHei" panose="020B0503020204020204" pitchFamily="34" charset="-122"/>
              </a:rPr>
              <a:t> </a:t>
            </a:r>
            <a:r>
              <a:rPr lang="zh-CN" altLang="en-US" sz="1400" dirty="0">
                <a:highlight>
                  <a:srgbClr val="808080"/>
                </a:highlight>
                <a:latin typeface="Microsoft YaHei" panose="020B0503020204020204" pitchFamily="34" charset="-122"/>
                <a:ea typeface="Microsoft YaHei" panose="020B0503020204020204" pitchFamily="34" charset="-122"/>
              </a:rPr>
              <a:t>异常的交易大小和负载</a:t>
            </a:r>
            <a:r>
              <a:rPr lang="zh-CN" altLang="en-US" sz="1400" dirty="0">
                <a:latin typeface="Microsoft YaHei" panose="020B0503020204020204" pitchFamily="34" charset="-122"/>
                <a:ea typeface="Microsoft YaHei" panose="020B0503020204020204" pitchFamily="34" charset="-122"/>
              </a:rPr>
              <a:t>”等相关字段，学习上述属性和恶意交易的相关性。</a:t>
            </a:r>
          </a:p>
          <a:p>
            <a:pPr marL="0" lvl="0" indent="0" algn="l" rtl="0">
              <a:spcBef>
                <a:spcPts val="0"/>
              </a:spcBef>
              <a:spcAft>
                <a:spcPts val="0"/>
              </a:spcAft>
              <a:buNone/>
            </a:pPr>
            <a:endParaRPr lang="en-US" altLang="zh-CN" sz="1400"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endParaRPr lang="en-US" altLang="zh-CN" sz="1400"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r>
              <a:rPr lang="zh-CN" altLang="en-US" b="1" dirty="0">
                <a:latin typeface="Microsoft YaHei" panose="020B0503020204020204" pitchFamily="34" charset="-122"/>
                <a:ea typeface="Microsoft YaHei" panose="020B0503020204020204" pitchFamily="34" charset="-122"/>
              </a:rPr>
              <a:t>验证过程：</a:t>
            </a:r>
            <a:endParaRPr lang="en-US" altLang="zh-CN" b="1" dirty="0">
              <a:latin typeface="Microsoft YaHei" panose="020B0503020204020204" pitchFamily="34" charset="-122"/>
              <a:ea typeface="Microsoft YaHei" panose="020B0503020204020204" pitchFamily="34" charset="-122"/>
            </a:endParaRPr>
          </a:p>
          <a:p>
            <a:pPr marL="0" lvl="0" indent="0" algn="l" rtl="0">
              <a:spcBef>
                <a:spcPts val="0"/>
              </a:spcBef>
              <a:spcAft>
                <a:spcPts val="0"/>
              </a:spcAft>
              <a:buNone/>
            </a:pPr>
            <a:r>
              <a:rPr lang="en" sz="1400" dirty="0" err="1">
                <a:latin typeface="Microsoft YaHei" panose="020B0503020204020204" pitchFamily="34" charset="-122"/>
                <a:ea typeface="Microsoft YaHei" panose="020B0503020204020204" pitchFamily="34" charset="-122"/>
              </a:rPr>
              <a:t>nft</a:t>
            </a:r>
            <a:r>
              <a:rPr lang="en" sz="1400" dirty="0">
                <a:latin typeface="Microsoft YaHei" panose="020B0503020204020204" pitchFamily="34" charset="-122"/>
                <a:ea typeface="Microsoft YaHei" panose="020B0503020204020204" pitchFamily="34" charset="-122"/>
              </a:rPr>
              <a:t>-mint</a:t>
            </a:r>
            <a:r>
              <a:rPr lang="zh-CN" altLang="en-US" sz="1400" dirty="0">
                <a:latin typeface="Microsoft YaHei" panose="020B0503020204020204" pitchFamily="34" charset="-122"/>
                <a:ea typeface="Microsoft YaHei" panose="020B0503020204020204" pitchFamily="34" charset="-122"/>
              </a:rPr>
              <a:t>所提交的数据，首先进入</a:t>
            </a:r>
            <a:r>
              <a:rPr lang="en" sz="1400" dirty="0">
                <a:latin typeface="Microsoft YaHei" panose="020B0503020204020204" pitchFamily="34" charset="-122"/>
                <a:ea typeface="Microsoft YaHei" panose="020B0503020204020204" pitchFamily="34" charset="-122"/>
              </a:rPr>
              <a:t>LLM-RAG server</a:t>
            </a:r>
            <a:r>
              <a:rPr lang="zh-CN" altLang="en-US" sz="1400" dirty="0">
                <a:latin typeface="Microsoft YaHei" panose="020B0503020204020204" pitchFamily="34" charset="-122"/>
                <a:ea typeface="Microsoft YaHei" panose="020B0503020204020204" pitchFamily="34" charset="-122"/>
              </a:rPr>
              <a:t>中，该</a:t>
            </a:r>
            <a:r>
              <a:rPr lang="en" sz="1400" dirty="0">
                <a:latin typeface="Microsoft YaHei" panose="020B0503020204020204" pitchFamily="34" charset="-122"/>
                <a:ea typeface="Microsoft YaHei" panose="020B0503020204020204" pitchFamily="34" charset="-122"/>
              </a:rPr>
              <a:t>server</a:t>
            </a:r>
            <a:r>
              <a:rPr lang="zh-CN" altLang="en-US" sz="1400" dirty="0">
                <a:latin typeface="Microsoft YaHei" panose="020B0503020204020204" pitchFamily="34" charset="-122"/>
                <a:ea typeface="Microsoft YaHei" panose="020B0503020204020204" pitchFamily="34" charset="-122"/>
              </a:rPr>
              <a:t>通过分析提交数据的字段信息，以及该地址历史的交易信息，</a:t>
            </a:r>
            <a:r>
              <a:rPr lang="zh-CN" altLang="en-US" sz="1400" dirty="0">
                <a:highlight>
                  <a:srgbClr val="808080"/>
                </a:highlight>
                <a:latin typeface="Microsoft YaHei" panose="020B0503020204020204" pitchFamily="34" charset="-122"/>
                <a:ea typeface="Microsoft YaHei" panose="020B0503020204020204" pitchFamily="34" charset="-122"/>
              </a:rPr>
              <a:t>通过分析该交易与上述属性的相关性，判断交易是否可能为恶意节点</a:t>
            </a:r>
            <a:r>
              <a:rPr lang="zh-CN" altLang="en-US" sz="1400" dirty="0"/>
              <a:t>。</a:t>
            </a:r>
          </a:p>
        </p:txBody>
      </p:sp>
      <p:cxnSp>
        <p:nvCxnSpPr>
          <p:cNvPr id="461" name="Google Shape;461;p37"/>
          <p:cNvCxnSpPr/>
          <p:nvPr/>
        </p:nvCxnSpPr>
        <p:spPr>
          <a:xfrm>
            <a:off x="615542" y="977575"/>
            <a:ext cx="1371600" cy="0"/>
          </a:xfrm>
          <a:prstGeom prst="straightConnector1">
            <a:avLst/>
          </a:prstGeom>
          <a:noFill/>
          <a:ln w="19050" cap="flat" cmpd="sng">
            <a:solidFill>
              <a:schemeClr val="dk2"/>
            </a:solidFill>
            <a:prstDash val="solid"/>
            <a:round/>
            <a:headEnd type="oval" w="med" len="med"/>
            <a:tailEnd type="oval" w="med" len="med"/>
          </a:ln>
          <a:effectLst>
            <a:outerShdw blurRad="85725" dist="19050" algn="bl" rotWithShape="0">
              <a:schemeClr val="dk2">
                <a:alpha val="50000"/>
              </a:schemeClr>
            </a:outerShdw>
          </a:effectLst>
        </p:spPr>
      </p:cxnSp>
      <p:grpSp>
        <p:nvGrpSpPr>
          <p:cNvPr id="462" name="Google Shape;462;p37"/>
          <p:cNvGrpSpPr/>
          <p:nvPr/>
        </p:nvGrpSpPr>
        <p:grpSpPr>
          <a:xfrm>
            <a:off x="6154309" y="1371352"/>
            <a:ext cx="913647" cy="1139113"/>
            <a:chOff x="1709175" y="238125"/>
            <a:chExt cx="4200675" cy="5237300"/>
          </a:xfrm>
        </p:grpSpPr>
        <p:sp>
          <p:nvSpPr>
            <p:cNvPr id="463" name="Google Shape;463;p37"/>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7"/>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37"/>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7"/>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37"/>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37"/>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37"/>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37"/>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7"/>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7"/>
            <p:cNvSpPr/>
            <p:nvPr/>
          </p:nvSpPr>
          <p:spPr>
            <a:xfrm>
              <a:off x="1715750" y="399825"/>
              <a:ext cx="3912175" cy="5075600"/>
            </a:xfrm>
            <a:custGeom>
              <a:avLst/>
              <a:gdLst/>
              <a:ahLst/>
              <a:cxnLst/>
              <a:rect l="l" t="t" r="r" b="b"/>
              <a:pathLst>
                <a:path w="156487" h="203024" extrusionOk="0">
                  <a:moveTo>
                    <a:pt x="35135" y="3740"/>
                  </a:moveTo>
                  <a:lnTo>
                    <a:pt x="49093" y="27727"/>
                  </a:lnTo>
                  <a:cubicBezTo>
                    <a:pt x="49379" y="28217"/>
                    <a:pt x="49904" y="28514"/>
                    <a:pt x="50468" y="28514"/>
                  </a:cubicBezTo>
                  <a:cubicBezTo>
                    <a:pt x="50492" y="28514"/>
                    <a:pt x="50516" y="28513"/>
                    <a:pt x="50541" y="28512"/>
                  </a:cubicBezTo>
                  <a:cubicBezTo>
                    <a:pt x="51061" y="28487"/>
                    <a:pt x="51588" y="28475"/>
                    <a:pt x="52120" y="28475"/>
                  </a:cubicBezTo>
                  <a:cubicBezTo>
                    <a:pt x="55023" y="28475"/>
                    <a:pt x="58089" y="28847"/>
                    <a:pt x="61259" y="29596"/>
                  </a:cubicBezTo>
                  <a:cubicBezTo>
                    <a:pt x="61377" y="29623"/>
                    <a:pt x="61497" y="29636"/>
                    <a:pt x="61616" y="29636"/>
                  </a:cubicBezTo>
                  <a:cubicBezTo>
                    <a:pt x="61970" y="29636"/>
                    <a:pt x="62319" y="29518"/>
                    <a:pt x="62606" y="29297"/>
                  </a:cubicBezTo>
                  <a:cubicBezTo>
                    <a:pt x="62988" y="28996"/>
                    <a:pt x="63208" y="28536"/>
                    <a:pt x="63208" y="28050"/>
                  </a:cubicBezTo>
                  <a:lnTo>
                    <a:pt x="63197" y="6857"/>
                  </a:lnTo>
                  <a:lnTo>
                    <a:pt x="93183" y="24032"/>
                  </a:lnTo>
                  <a:lnTo>
                    <a:pt x="93198" y="47043"/>
                  </a:lnTo>
                  <a:cubicBezTo>
                    <a:pt x="93198" y="47487"/>
                    <a:pt x="93386" y="47911"/>
                    <a:pt x="93714" y="48213"/>
                  </a:cubicBezTo>
                  <a:cubicBezTo>
                    <a:pt x="97535" y="51684"/>
                    <a:pt x="101236" y="55556"/>
                    <a:pt x="104717" y="59714"/>
                  </a:cubicBezTo>
                  <a:cubicBezTo>
                    <a:pt x="105026" y="60085"/>
                    <a:pt x="105475" y="60282"/>
                    <a:pt x="105931" y="60282"/>
                  </a:cubicBezTo>
                  <a:cubicBezTo>
                    <a:pt x="106201" y="60282"/>
                    <a:pt x="106472" y="60214"/>
                    <a:pt x="106719" y="60072"/>
                  </a:cubicBezTo>
                  <a:lnTo>
                    <a:pt x="120101" y="52403"/>
                  </a:lnTo>
                  <a:lnTo>
                    <a:pt x="141965" y="89966"/>
                  </a:lnTo>
                  <a:lnTo>
                    <a:pt x="128614" y="97658"/>
                  </a:lnTo>
                  <a:cubicBezTo>
                    <a:pt x="127942" y="98046"/>
                    <a:pt x="127650" y="98858"/>
                    <a:pt x="127921" y="99583"/>
                  </a:cubicBezTo>
                  <a:cubicBezTo>
                    <a:pt x="129817" y="104657"/>
                    <a:pt x="131345" y="109777"/>
                    <a:pt x="132467" y="114791"/>
                  </a:cubicBezTo>
                  <a:cubicBezTo>
                    <a:pt x="132566" y="115224"/>
                    <a:pt x="132840" y="115597"/>
                    <a:pt x="133228" y="115821"/>
                  </a:cubicBezTo>
                  <a:lnTo>
                    <a:pt x="153293" y="127316"/>
                  </a:lnTo>
                  <a:lnTo>
                    <a:pt x="153317" y="161684"/>
                  </a:lnTo>
                  <a:lnTo>
                    <a:pt x="134819" y="151094"/>
                  </a:lnTo>
                  <a:cubicBezTo>
                    <a:pt x="134570" y="150951"/>
                    <a:pt x="134301" y="150885"/>
                    <a:pt x="134036" y="150885"/>
                  </a:cubicBezTo>
                  <a:cubicBezTo>
                    <a:pt x="133366" y="150885"/>
                    <a:pt x="132728" y="151313"/>
                    <a:pt x="132518" y="152013"/>
                  </a:cubicBezTo>
                  <a:cubicBezTo>
                    <a:pt x="131420" y="155682"/>
                    <a:pt x="129939" y="158965"/>
                    <a:pt x="128115" y="161774"/>
                  </a:cubicBezTo>
                  <a:cubicBezTo>
                    <a:pt x="127790" y="162278"/>
                    <a:pt x="127775" y="162920"/>
                    <a:pt x="128074" y="163436"/>
                  </a:cubicBezTo>
                  <a:lnTo>
                    <a:pt x="142028" y="187405"/>
                  </a:lnTo>
                  <a:lnTo>
                    <a:pt x="121354" y="199279"/>
                  </a:lnTo>
                  <a:lnTo>
                    <a:pt x="107376" y="175283"/>
                  </a:lnTo>
                  <a:cubicBezTo>
                    <a:pt x="107094" y="174799"/>
                    <a:pt x="106575" y="174498"/>
                    <a:pt x="106017" y="174498"/>
                  </a:cubicBezTo>
                  <a:cubicBezTo>
                    <a:pt x="106015" y="174498"/>
                    <a:pt x="106012" y="174498"/>
                    <a:pt x="106009" y="174498"/>
                  </a:cubicBezTo>
                  <a:cubicBezTo>
                    <a:pt x="106001" y="174498"/>
                    <a:pt x="105993" y="174497"/>
                    <a:pt x="105986" y="174497"/>
                  </a:cubicBezTo>
                  <a:cubicBezTo>
                    <a:pt x="105967" y="174497"/>
                    <a:pt x="105948" y="174499"/>
                    <a:pt x="105931" y="174501"/>
                  </a:cubicBezTo>
                  <a:cubicBezTo>
                    <a:pt x="105415" y="174524"/>
                    <a:pt x="104895" y="174536"/>
                    <a:pt x="104371" y="174536"/>
                  </a:cubicBezTo>
                  <a:cubicBezTo>
                    <a:pt x="101432" y="174536"/>
                    <a:pt x="98379" y="174172"/>
                    <a:pt x="95225" y="173430"/>
                  </a:cubicBezTo>
                  <a:cubicBezTo>
                    <a:pt x="95103" y="173397"/>
                    <a:pt x="94979" y="173381"/>
                    <a:pt x="94854" y="173381"/>
                  </a:cubicBezTo>
                  <a:cubicBezTo>
                    <a:pt x="94505" y="173381"/>
                    <a:pt x="94157" y="173506"/>
                    <a:pt x="93881" y="173728"/>
                  </a:cubicBezTo>
                  <a:cubicBezTo>
                    <a:pt x="93499" y="174030"/>
                    <a:pt x="93278" y="174487"/>
                    <a:pt x="93281" y="174970"/>
                  </a:cubicBezTo>
                  <a:lnTo>
                    <a:pt x="93293" y="196163"/>
                  </a:lnTo>
                  <a:lnTo>
                    <a:pt x="63310" y="178991"/>
                  </a:lnTo>
                  <a:lnTo>
                    <a:pt x="63295" y="155980"/>
                  </a:lnTo>
                  <a:cubicBezTo>
                    <a:pt x="63295" y="155532"/>
                    <a:pt x="63107" y="155108"/>
                    <a:pt x="62776" y="154807"/>
                  </a:cubicBezTo>
                  <a:cubicBezTo>
                    <a:pt x="58931" y="151312"/>
                    <a:pt x="55221" y="147440"/>
                    <a:pt x="51755" y="143294"/>
                  </a:cubicBezTo>
                  <a:cubicBezTo>
                    <a:pt x="51446" y="142925"/>
                    <a:pt x="50997" y="142728"/>
                    <a:pt x="50541" y="142728"/>
                  </a:cubicBezTo>
                  <a:cubicBezTo>
                    <a:pt x="50272" y="142728"/>
                    <a:pt x="50000" y="142797"/>
                    <a:pt x="49752" y="142939"/>
                  </a:cubicBezTo>
                  <a:lnTo>
                    <a:pt x="36386" y="150616"/>
                  </a:lnTo>
                  <a:lnTo>
                    <a:pt x="14525" y="113057"/>
                  </a:lnTo>
                  <a:lnTo>
                    <a:pt x="27876" y="105389"/>
                  </a:lnTo>
                  <a:cubicBezTo>
                    <a:pt x="28545" y="105004"/>
                    <a:pt x="28840" y="104189"/>
                    <a:pt x="28572" y="103463"/>
                  </a:cubicBezTo>
                  <a:cubicBezTo>
                    <a:pt x="26685" y="98401"/>
                    <a:pt x="25157" y="93279"/>
                    <a:pt x="24026" y="88231"/>
                  </a:cubicBezTo>
                  <a:cubicBezTo>
                    <a:pt x="23927" y="87799"/>
                    <a:pt x="23652" y="87425"/>
                    <a:pt x="23267" y="87202"/>
                  </a:cubicBezTo>
                  <a:lnTo>
                    <a:pt x="3197" y="75710"/>
                  </a:lnTo>
                  <a:lnTo>
                    <a:pt x="3176" y="41338"/>
                  </a:lnTo>
                  <a:lnTo>
                    <a:pt x="21667" y="51929"/>
                  </a:lnTo>
                  <a:cubicBezTo>
                    <a:pt x="21918" y="52072"/>
                    <a:pt x="22188" y="52139"/>
                    <a:pt x="22453" y="52139"/>
                  </a:cubicBezTo>
                  <a:cubicBezTo>
                    <a:pt x="23124" y="52139"/>
                    <a:pt x="23761" y="51709"/>
                    <a:pt x="23969" y="51010"/>
                  </a:cubicBezTo>
                  <a:cubicBezTo>
                    <a:pt x="25061" y="47368"/>
                    <a:pt x="26545" y="44090"/>
                    <a:pt x="28372" y="41270"/>
                  </a:cubicBezTo>
                  <a:cubicBezTo>
                    <a:pt x="28697" y="40768"/>
                    <a:pt x="28712" y="40127"/>
                    <a:pt x="28413" y="39610"/>
                  </a:cubicBezTo>
                  <a:lnTo>
                    <a:pt x="14459" y="15620"/>
                  </a:lnTo>
                  <a:lnTo>
                    <a:pt x="35135" y="3740"/>
                  </a:lnTo>
                  <a:close/>
                  <a:moveTo>
                    <a:pt x="35713" y="0"/>
                  </a:moveTo>
                  <a:cubicBezTo>
                    <a:pt x="35444" y="0"/>
                    <a:pt x="35173" y="68"/>
                    <a:pt x="34923" y="212"/>
                  </a:cubicBezTo>
                  <a:lnTo>
                    <a:pt x="11504" y="13665"/>
                  </a:lnTo>
                  <a:cubicBezTo>
                    <a:pt x="10740" y="14101"/>
                    <a:pt x="10480" y="15074"/>
                    <a:pt x="10922" y="15835"/>
                  </a:cubicBezTo>
                  <a:lnTo>
                    <a:pt x="25196" y="40374"/>
                  </a:lnTo>
                  <a:cubicBezTo>
                    <a:pt x="23754" y="42738"/>
                    <a:pt x="22530" y="45365"/>
                    <a:pt x="21548" y="48210"/>
                  </a:cubicBezTo>
                  <a:lnTo>
                    <a:pt x="2373" y="37231"/>
                  </a:lnTo>
                  <a:cubicBezTo>
                    <a:pt x="2119" y="37085"/>
                    <a:pt x="1850" y="37019"/>
                    <a:pt x="1588" y="37019"/>
                  </a:cubicBezTo>
                  <a:cubicBezTo>
                    <a:pt x="760" y="37019"/>
                    <a:pt x="1" y="37682"/>
                    <a:pt x="3" y="38607"/>
                  </a:cubicBezTo>
                  <a:lnTo>
                    <a:pt x="27" y="76626"/>
                  </a:lnTo>
                  <a:cubicBezTo>
                    <a:pt x="27" y="77196"/>
                    <a:pt x="331" y="77719"/>
                    <a:pt x="827" y="77999"/>
                  </a:cubicBezTo>
                  <a:lnTo>
                    <a:pt x="21088" y="89604"/>
                  </a:lnTo>
                  <a:cubicBezTo>
                    <a:pt x="22133" y="94151"/>
                    <a:pt x="23497" y="98750"/>
                    <a:pt x="25139" y="103305"/>
                  </a:cubicBezTo>
                  <a:lnTo>
                    <a:pt x="11570" y="111105"/>
                  </a:lnTo>
                  <a:cubicBezTo>
                    <a:pt x="10808" y="111541"/>
                    <a:pt x="10546" y="112514"/>
                    <a:pt x="10987" y="113275"/>
                  </a:cubicBezTo>
                  <a:lnTo>
                    <a:pt x="34443" y="153574"/>
                  </a:lnTo>
                  <a:cubicBezTo>
                    <a:pt x="34738" y="154077"/>
                    <a:pt x="35269" y="154359"/>
                    <a:pt x="35816" y="154359"/>
                  </a:cubicBezTo>
                  <a:cubicBezTo>
                    <a:pt x="36083" y="154359"/>
                    <a:pt x="36353" y="154291"/>
                    <a:pt x="36601" y="154150"/>
                  </a:cubicBezTo>
                  <a:lnTo>
                    <a:pt x="50185" y="146345"/>
                  </a:lnTo>
                  <a:cubicBezTo>
                    <a:pt x="53293" y="149983"/>
                    <a:pt x="56612" y="153437"/>
                    <a:pt x="60128" y="156682"/>
                  </a:cubicBezTo>
                  <a:lnTo>
                    <a:pt x="60143" y="179910"/>
                  </a:lnTo>
                  <a:cubicBezTo>
                    <a:pt x="60143" y="180477"/>
                    <a:pt x="60447" y="181003"/>
                    <a:pt x="60940" y="181283"/>
                  </a:cubicBezTo>
                  <a:lnTo>
                    <a:pt x="94093" y="200273"/>
                  </a:lnTo>
                  <a:cubicBezTo>
                    <a:pt x="94348" y="200419"/>
                    <a:pt x="94617" y="200486"/>
                    <a:pt x="94880" y="200486"/>
                  </a:cubicBezTo>
                  <a:cubicBezTo>
                    <a:pt x="95707" y="200486"/>
                    <a:pt x="96463" y="199825"/>
                    <a:pt x="96463" y="198900"/>
                  </a:cubicBezTo>
                  <a:lnTo>
                    <a:pt x="96448" y="176928"/>
                  </a:lnTo>
                  <a:lnTo>
                    <a:pt x="96448" y="176928"/>
                  </a:lnTo>
                  <a:cubicBezTo>
                    <a:pt x="99119" y="177442"/>
                    <a:pt x="101832" y="177702"/>
                    <a:pt x="104552" y="177702"/>
                  </a:cubicBezTo>
                  <a:cubicBezTo>
                    <a:pt x="104741" y="177702"/>
                    <a:pt x="104930" y="177701"/>
                    <a:pt x="105120" y="177698"/>
                  </a:cubicBezTo>
                  <a:lnTo>
                    <a:pt x="119411" y="202237"/>
                  </a:lnTo>
                  <a:cubicBezTo>
                    <a:pt x="119706" y="202742"/>
                    <a:pt x="120237" y="203024"/>
                    <a:pt x="120782" y="203024"/>
                  </a:cubicBezTo>
                  <a:cubicBezTo>
                    <a:pt x="121050" y="203024"/>
                    <a:pt x="121321" y="202956"/>
                    <a:pt x="121569" y="202813"/>
                  </a:cubicBezTo>
                  <a:lnTo>
                    <a:pt x="144986" y="189357"/>
                  </a:lnTo>
                  <a:cubicBezTo>
                    <a:pt x="145750" y="188919"/>
                    <a:pt x="146010" y="187946"/>
                    <a:pt x="145568" y="187187"/>
                  </a:cubicBezTo>
                  <a:lnTo>
                    <a:pt x="131294" y="162669"/>
                  </a:lnTo>
                  <a:cubicBezTo>
                    <a:pt x="132733" y="160308"/>
                    <a:pt x="133954" y="157675"/>
                    <a:pt x="134945" y="154810"/>
                  </a:cubicBezTo>
                  <a:lnTo>
                    <a:pt x="154117" y="165788"/>
                  </a:lnTo>
                  <a:cubicBezTo>
                    <a:pt x="154371" y="165934"/>
                    <a:pt x="154640" y="166001"/>
                    <a:pt x="154902" y="166001"/>
                  </a:cubicBezTo>
                  <a:cubicBezTo>
                    <a:pt x="155728" y="166001"/>
                    <a:pt x="156487" y="165340"/>
                    <a:pt x="156487" y="164415"/>
                  </a:cubicBezTo>
                  <a:lnTo>
                    <a:pt x="156457" y="126394"/>
                  </a:lnTo>
                  <a:cubicBezTo>
                    <a:pt x="156457" y="125826"/>
                    <a:pt x="156153" y="125301"/>
                    <a:pt x="155660" y="125021"/>
                  </a:cubicBezTo>
                  <a:lnTo>
                    <a:pt x="135398" y="113418"/>
                  </a:lnTo>
                  <a:cubicBezTo>
                    <a:pt x="134357" y="108896"/>
                    <a:pt x="132996" y="104305"/>
                    <a:pt x="131348" y="99738"/>
                  </a:cubicBezTo>
                  <a:lnTo>
                    <a:pt x="144923" y="91918"/>
                  </a:lnTo>
                  <a:cubicBezTo>
                    <a:pt x="145684" y="91479"/>
                    <a:pt x="145941" y="90506"/>
                    <a:pt x="145502" y="89748"/>
                  </a:cubicBezTo>
                  <a:lnTo>
                    <a:pt x="122050" y="49448"/>
                  </a:lnTo>
                  <a:cubicBezTo>
                    <a:pt x="121756" y="48942"/>
                    <a:pt x="121225" y="48660"/>
                    <a:pt x="120679" y="48660"/>
                  </a:cubicBezTo>
                  <a:cubicBezTo>
                    <a:pt x="120410" y="48660"/>
                    <a:pt x="120138" y="48729"/>
                    <a:pt x="119889" y="48872"/>
                  </a:cubicBezTo>
                  <a:lnTo>
                    <a:pt x="106287" y="56666"/>
                  </a:lnTo>
                  <a:cubicBezTo>
                    <a:pt x="103185" y="53030"/>
                    <a:pt x="99872" y="49583"/>
                    <a:pt x="96362" y="46341"/>
                  </a:cubicBezTo>
                  <a:lnTo>
                    <a:pt x="96347" y="23110"/>
                  </a:lnTo>
                  <a:cubicBezTo>
                    <a:pt x="96347" y="22542"/>
                    <a:pt x="96039" y="22017"/>
                    <a:pt x="95547" y="21736"/>
                  </a:cubicBezTo>
                  <a:lnTo>
                    <a:pt x="62394" y="2749"/>
                  </a:lnTo>
                  <a:cubicBezTo>
                    <a:pt x="62139" y="2604"/>
                    <a:pt x="61870" y="2537"/>
                    <a:pt x="61608" y="2537"/>
                  </a:cubicBezTo>
                  <a:cubicBezTo>
                    <a:pt x="60780" y="2537"/>
                    <a:pt x="60021" y="3200"/>
                    <a:pt x="60024" y="4125"/>
                  </a:cubicBezTo>
                  <a:lnTo>
                    <a:pt x="60038" y="26091"/>
                  </a:lnTo>
                  <a:cubicBezTo>
                    <a:pt x="57359" y="25574"/>
                    <a:pt x="54762" y="25304"/>
                    <a:pt x="52243" y="25304"/>
                  </a:cubicBezTo>
                  <a:cubicBezTo>
                    <a:pt x="51945" y="25304"/>
                    <a:pt x="51648" y="25308"/>
                    <a:pt x="51352" y="25315"/>
                  </a:cubicBezTo>
                  <a:lnTo>
                    <a:pt x="37082" y="788"/>
                  </a:lnTo>
                  <a:cubicBezTo>
                    <a:pt x="36788" y="282"/>
                    <a:pt x="36258" y="0"/>
                    <a:pt x="35713" y="0"/>
                  </a:cubicBezTo>
                  <a:close/>
                </a:path>
              </a:pathLst>
            </a:custGeom>
            <a:solidFill>
              <a:schemeClr val="accent1"/>
            </a:solidFill>
            <a:ln>
              <a:noFill/>
            </a:ln>
            <a:effectLst>
              <a:outerShdw blurRad="85725" algn="bl" rotWithShape="0">
                <a:schemeClr val="accent1">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37"/>
          <p:cNvGrpSpPr/>
          <p:nvPr/>
        </p:nvGrpSpPr>
        <p:grpSpPr>
          <a:xfrm>
            <a:off x="7349623" y="164236"/>
            <a:ext cx="1631962" cy="2010031"/>
            <a:chOff x="1709175" y="238125"/>
            <a:chExt cx="4200675" cy="5173825"/>
          </a:xfrm>
        </p:grpSpPr>
        <p:sp>
          <p:nvSpPr>
            <p:cNvPr id="572" name="Google Shape;572;p37"/>
            <p:cNvSpPr/>
            <p:nvPr/>
          </p:nvSpPr>
          <p:spPr>
            <a:xfrm>
              <a:off x="4047775" y="4782875"/>
              <a:ext cx="355600" cy="629075"/>
            </a:xfrm>
            <a:custGeom>
              <a:avLst/>
              <a:gdLst/>
              <a:ahLst/>
              <a:cxnLst/>
              <a:rect l="l" t="t" r="r" b="b"/>
              <a:pathLst>
                <a:path w="14224" h="25163" extrusionOk="0">
                  <a:moveTo>
                    <a:pt x="0" y="0"/>
                  </a:moveTo>
                  <a:lnTo>
                    <a:pt x="15" y="23578"/>
                  </a:lnTo>
                  <a:cubicBezTo>
                    <a:pt x="15" y="24502"/>
                    <a:pt x="776" y="25163"/>
                    <a:pt x="1604" y="25163"/>
                  </a:cubicBezTo>
                  <a:cubicBezTo>
                    <a:pt x="1870" y="25163"/>
                    <a:pt x="2143" y="25095"/>
                    <a:pt x="2400" y="24945"/>
                  </a:cubicBezTo>
                  <a:lnTo>
                    <a:pt x="13441" y="18477"/>
                  </a:lnTo>
                  <a:cubicBezTo>
                    <a:pt x="13925" y="18193"/>
                    <a:pt x="14224" y="17671"/>
                    <a:pt x="14224" y="17110"/>
                  </a:cubicBezTo>
                  <a:lnTo>
                    <a:pt x="14215" y="0"/>
                  </a:lnTo>
                  <a:lnTo>
                    <a:pt x="11045" y="0"/>
                  </a:lnTo>
                  <a:lnTo>
                    <a:pt x="11054" y="16202"/>
                  </a:lnTo>
                  <a:lnTo>
                    <a:pt x="3179" y="20814"/>
                  </a:lnTo>
                  <a:lnTo>
                    <a:pt x="3167" y="555"/>
                  </a:lnTo>
                  <a:lnTo>
                    <a:pt x="4114"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1709175" y="1163675"/>
              <a:ext cx="673350" cy="526100"/>
            </a:xfrm>
            <a:custGeom>
              <a:avLst/>
              <a:gdLst/>
              <a:ahLst/>
              <a:cxnLst/>
              <a:rect l="l" t="t" r="r" b="b"/>
              <a:pathLst>
                <a:path w="26934" h="21044" extrusionOk="0">
                  <a:moveTo>
                    <a:pt x="12891" y="1"/>
                  </a:moveTo>
                  <a:cubicBezTo>
                    <a:pt x="12614" y="1"/>
                    <a:pt x="12337" y="73"/>
                    <a:pt x="12089" y="218"/>
                  </a:cubicBezTo>
                  <a:lnTo>
                    <a:pt x="1051" y="6683"/>
                  </a:lnTo>
                  <a:cubicBezTo>
                    <a:pt x="0" y="7301"/>
                    <a:pt x="6" y="8820"/>
                    <a:pt x="1066" y="9426"/>
                  </a:cubicBezTo>
                  <a:lnTo>
                    <a:pt x="21351" y="21044"/>
                  </a:lnTo>
                  <a:lnTo>
                    <a:pt x="22590" y="18103"/>
                  </a:lnTo>
                  <a:lnTo>
                    <a:pt x="5009" y="8035"/>
                  </a:lnTo>
                  <a:lnTo>
                    <a:pt x="12901" y="3412"/>
                  </a:lnTo>
                  <a:lnTo>
                    <a:pt x="25694" y="10740"/>
                  </a:lnTo>
                  <a:lnTo>
                    <a:pt x="26933" y="7799"/>
                  </a:lnTo>
                  <a:lnTo>
                    <a:pt x="13677" y="209"/>
                  </a:lnTo>
                  <a:cubicBezTo>
                    <a:pt x="13434" y="70"/>
                    <a:pt x="13162" y="1"/>
                    <a:pt x="128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4906750" y="4264525"/>
              <a:ext cx="735075" cy="874475"/>
            </a:xfrm>
            <a:custGeom>
              <a:avLst/>
              <a:gdLst/>
              <a:ahLst/>
              <a:cxnLst/>
              <a:rect l="l" t="t" r="r" b="b"/>
              <a:pathLst>
                <a:path w="29403" h="34979" extrusionOk="0">
                  <a:moveTo>
                    <a:pt x="12278" y="3750"/>
                  </a:moveTo>
                  <a:lnTo>
                    <a:pt x="25435" y="26361"/>
                  </a:lnTo>
                  <a:lnTo>
                    <a:pt x="17128" y="31226"/>
                  </a:lnTo>
                  <a:lnTo>
                    <a:pt x="3968" y="8619"/>
                  </a:lnTo>
                  <a:lnTo>
                    <a:pt x="12278" y="3750"/>
                  </a:lnTo>
                  <a:close/>
                  <a:moveTo>
                    <a:pt x="12843" y="1"/>
                  </a:moveTo>
                  <a:cubicBezTo>
                    <a:pt x="12572" y="1"/>
                    <a:pt x="12297" y="70"/>
                    <a:pt x="12045" y="216"/>
                  </a:cubicBezTo>
                  <a:lnTo>
                    <a:pt x="1004" y="6684"/>
                  </a:lnTo>
                  <a:cubicBezTo>
                    <a:pt x="254" y="7129"/>
                    <a:pt x="1" y="8093"/>
                    <a:pt x="437" y="8848"/>
                  </a:cubicBezTo>
                  <a:lnTo>
                    <a:pt x="15188" y="34196"/>
                  </a:lnTo>
                  <a:cubicBezTo>
                    <a:pt x="15474" y="34680"/>
                    <a:pt x="15994" y="34978"/>
                    <a:pt x="16558" y="34978"/>
                  </a:cubicBezTo>
                  <a:cubicBezTo>
                    <a:pt x="16839" y="34978"/>
                    <a:pt x="17116" y="34904"/>
                    <a:pt x="17358" y="34763"/>
                  </a:cubicBezTo>
                  <a:lnTo>
                    <a:pt x="28399" y="28295"/>
                  </a:lnTo>
                  <a:cubicBezTo>
                    <a:pt x="29148" y="27853"/>
                    <a:pt x="29402" y="26886"/>
                    <a:pt x="28966" y="26131"/>
                  </a:cubicBezTo>
                  <a:lnTo>
                    <a:pt x="14215" y="786"/>
                  </a:lnTo>
                  <a:cubicBezTo>
                    <a:pt x="13920" y="282"/>
                    <a:pt x="13389" y="1"/>
                    <a:pt x="12843"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1980200" y="238250"/>
              <a:ext cx="949300" cy="577175"/>
            </a:xfrm>
            <a:custGeom>
              <a:avLst/>
              <a:gdLst/>
              <a:ahLst/>
              <a:cxnLst/>
              <a:rect l="l" t="t" r="r" b="b"/>
              <a:pathLst>
                <a:path w="37972" h="23087" extrusionOk="0">
                  <a:moveTo>
                    <a:pt x="36165" y="0"/>
                  </a:moveTo>
                  <a:cubicBezTo>
                    <a:pt x="35901" y="0"/>
                    <a:pt x="35633" y="67"/>
                    <a:pt x="35387" y="207"/>
                  </a:cubicBezTo>
                  <a:lnTo>
                    <a:pt x="11955" y="13666"/>
                  </a:lnTo>
                  <a:lnTo>
                    <a:pt x="914" y="20134"/>
                  </a:lnTo>
                  <a:cubicBezTo>
                    <a:pt x="299" y="20495"/>
                    <a:pt x="1" y="21227"/>
                    <a:pt x="186" y="21916"/>
                  </a:cubicBezTo>
                  <a:cubicBezTo>
                    <a:pt x="374" y="22606"/>
                    <a:pt x="1000" y="23083"/>
                    <a:pt x="1717" y="23086"/>
                  </a:cubicBezTo>
                  <a:cubicBezTo>
                    <a:pt x="1991" y="23086"/>
                    <a:pt x="2263" y="23012"/>
                    <a:pt x="2505" y="22874"/>
                  </a:cubicBezTo>
                  <a:lnTo>
                    <a:pt x="25936" y="9415"/>
                  </a:lnTo>
                  <a:lnTo>
                    <a:pt x="36975" y="2947"/>
                  </a:lnTo>
                  <a:cubicBezTo>
                    <a:pt x="37721" y="2502"/>
                    <a:pt x="37972" y="1541"/>
                    <a:pt x="37536" y="789"/>
                  </a:cubicBezTo>
                  <a:cubicBezTo>
                    <a:pt x="37242" y="284"/>
                    <a:pt x="36711" y="0"/>
                    <a:pt x="36165"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2563375" y="238125"/>
              <a:ext cx="735125" cy="874600"/>
            </a:xfrm>
            <a:custGeom>
              <a:avLst/>
              <a:gdLst/>
              <a:ahLst/>
              <a:cxnLst/>
              <a:rect l="l" t="t" r="r" b="b"/>
              <a:pathLst>
                <a:path w="29405" h="34984" extrusionOk="0">
                  <a:moveTo>
                    <a:pt x="12278" y="3755"/>
                  </a:moveTo>
                  <a:lnTo>
                    <a:pt x="25438" y="26363"/>
                  </a:lnTo>
                  <a:lnTo>
                    <a:pt x="17128" y="31231"/>
                  </a:lnTo>
                  <a:lnTo>
                    <a:pt x="3971" y="8620"/>
                  </a:lnTo>
                  <a:lnTo>
                    <a:pt x="12278" y="3755"/>
                  </a:lnTo>
                  <a:close/>
                  <a:moveTo>
                    <a:pt x="12846" y="1"/>
                  </a:moveTo>
                  <a:cubicBezTo>
                    <a:pt x="12574" y="1"/>
                    <a:pt x="12299" y="71"/>
                    <a:pt x="12048" y="218"/>
                  </a:cubicBezTo>
                  <a:lnTo>
                    <a:pt x="1007" y="6686"/>
                  </a:lnTo>
                  <a:cubicBezTo>
                    <a:pt x="254" y="7128"/>
                    <a:pt x="1" y="8092"/>
                    <a:pt x="436" y="8850"/>
                  </a:cubicBezTo>
                  <a:lnTo>
                    <a:pt x="15188" y="34195"/>
                  </a:lnTo>
                  <a:cubicBezTo>
                    <a:pt x="15403" y="34559"/>
                    <a:pt x="15749" y="34822"/>
                    <a:pt x="16158" y="34929"/>
                  </a:cubicBezTo>
                  <a:cubicBezTo>
                    <a:pt x="16289" y="34965"/>
                    <a:pt x="16424" y="34983"/>
                    <a:pt x="16558" y="34983"/>
                  </a:cubicBezTo>
                  <a:cubicBezTo>
                    <a:pt x="16841" y="34980"/>
                    <a:pt x="17116" y="34906"/>
                    <a:pt x="17361" y="34765"/>
                  </a:cubicBezTo>
                  <a:lnTo>
                    <a:pt x="28399" y="28297"/>
                  </a:lnTo>
                  <a:cubicBezTo>
                    <a:pt x="29151" y="27855"/>
                    <a:pt x="29405" y="26888"/>
                    <a:pt x="28969" y="26133"/>
                  </a:cubicBezTo>
                  <a:lnTo>
                    <a:pt x="14218" y="788"/>
                  </a:lnTo>
                  <a:cubicBezTo>
                    <a:pt x="13923" y="282"/>
                    <a:pt x="13392" y="1"/>
                    <a:pt x="12846"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4906975" y="2674200"/>
              <a:ext cx="477475" cy="626300"/>
            </a:xfrm>
            <a:custGeom>
              <a:avLst/>
              <a:gdLst/>
              <a:ahLst/>
              <a:cxnLst/>
              <a:rect l="l" t="t" r="r" b="b"/>
              <a:pathLst>
                <a:path w="19099" h="25052" extrusionOk="0">
                  <a:moveTo>
                    <a:pt x="11955" y="3913"/>
                  </a:moveTo>
                  <a:cubicBezTo>
                    <a:pt x="13394" y="7945"/>
                    <a:pt x="14612" y="12053"/>
                    <a:pt x="15600" y="16220"/>
                  </a:cubicBezTo>
                  <a:lnTo>
                    <a:pt x="7415" y="21016"/>
                  </a:lnTo>
                  <a:cubicBezTo>
                    <a:pt x="6394" y="16864"/>
                    <a:pt x="5153" y="12769"/>
                    <a:pt x="3696" y="8748"/>
                  </a:cubicBezTo>
                  <a:lnTo>
                    <a:pt x="11955" y="3913"/>
                  </a:lnTo>
                  <a:close/>
                  <a:moveTo>
                    <a:pt x="12790" y="1"/>
                  </a:moveTo>
                  <a:cubicBezTo>
                    <a:pt x="12519" y="1"/>
                    <a:pt x="12245" y="70"/>
                    <a:pt x="11991" y="217"/>
                  </a:cubicBezTo>
                  <a:lnTo>
                    <a:pt x="953" y="6686"/>
                  </a:lnTo>
                  <a:cubicBezTo>
                    <a:pt x="290" y="7074"/>
                    <a:pt x="1" y="7883"/>
                    <a:pt x="269" y="8605"/>
                  </a:cubicBezTo>
                  <a:cubicBezTo>
                    <a:pt x="2168" y="13682"/>
                    <a:pt x="3693" y="18799"/>
                    <a:pt x="4815" y="23813"/>
                  </a:cubicBezTo>
                  <a:cubicBezTo>
                    <a:pt x="4979" y="24536"/>
                    <a:pt x="5621" y="25049"/>
                    <a:pt x="6362" y="25052"/>
                  </a:cubicBezTo>
                  <a:cubicBezTo>
                    <a:pt x="6645" y="25052"/>
                    <a:pt x="6920" y="24977"/>
                    <a:pt x="7164" y="24834"/>
                  </a:cubicBezTo>
                  <a:lnTo>
                    <a:pt x="18206" y="18369"/>
                  </a:lnTo>
                  <a:cubicBezTo>
                    <a:pt x="18797" y="18019"/>
                    <a:pt x="19098" y="17327"/>
                    <a:pt x="18952" y="16655"/>
                  </a:cubicBezTo>
                  <a:cubicBezTo>
                    <a:pt x="17794" y="11500"/>
                    <a:pt x="16221" y="6247"/>
                    <a:pt x="14277" y="1032"/>
                  </a:cubicBezTo>
                  <a:cubicBezTo>
                    <a:pt x="14036" y="385"/>
                    <a:pt x="13426" y="1"/>
                    <a:pt x="1279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4038825" y="1374525"/>
              <a:ext cx="647150" cy="532325"/>
            </a:xfrm>
            <a:custGeom>
              <a:avLst/>
              <a:gdLst/>
              <a:ahLst/>
              <a:cxnLst/>
              <a:rect l="l" t="t" r="r" b="b"/>
              <a:pathLst>
                <a:path w="25886" h="21293" extrusionOk="0">
                  <a:moveTo>
                    <a:pt x="12689" y="3541"/>
                  </a:moveTo>
                  <a:cubicBezTo>
                    <a:pt x="15832" y="6473"/>
                    <a:pt x="18814" y="9571"/>
                    <a:pt x="21620" y="12827"/>
                  </a:cubicBezTo>
                  <a:lnTo>
                    <a:pt x="13361" y="17669"/>
                  </a:lnTo>
                  <a:cubicBezTo>
                    <a:pt x="10573" y="14406"/>
                    <a:pt x="7615" y="11290"/>
                    <a:pt x="4501" y="8341"/>
                  </a:cubicBezTo>
                  <a:lnTo>
                    <a:pt x="12689" y="3541"/>
                  </a:lnTo>
                  <a:close/>
                  <a:moveTo>
                    <a:pt x="12890" y="0"/>
                  </a:moveTo>
                  <a:cubicBezTo>
                    <a:pt x="12617" y="0"/>
                    <a:pt x="12341" y="71"/>
                    <a:pt x="12092" y="216"/>
                  </a:cubicBezTo>
                  <a:lnTo>
                    <a:pt x="1054" y="6685"/>
                  </a:lnTo>
                  <a:cubicBezTo>
                    <a:pt x="132" y="7225"/>
                    <a:pt x="0" y="8505"/>
                    <a:pt x="791" y="9225"/>
                  </a:cubicBezTo>
                  <a:cubicBezTo>
                    <a:pt x="4609" y="12696"/>
                    <a:pt x="8310" y="16565"/>
                    <a:pt x="11791" y="20723"/>
                  </a:cubicBezTo>
                  <a:cubicBezTo>
                    <a:pt x="12092" y="21084"/>
                    <a:pt x="12537" y="21293"/>
                    <a:pt x="13008" y="21293"/>
                  </a:cubicBezTo>
                  <a:cubicBezTo>
                    <a:pt x="13289" y="21293"/>
                    <a:pt x="13564" y="21215"/>
                    <a:pt x="13805" y="21075"/>
                  </a:cubicBezTo>
                  <a:lnTo>
                    <a:pt x="24847" y="14609"/>
                  </a:lnTo>
                  <a:cubicBezTo>
                    <a:pt x="25688" y="14111"/>
                    <a:pt x="25885" y="12977"/>
                    <a:pt x="25262" y="12225"/>
                  </a:cubicBezTo>
                  <a:cubicBezTo>
                    <a:pt x="21680" y="7950"/>
                    <a:pt x="17877" y="3977"/>
                    <a:pt x="13958" y="413"/>
                  </a:cubicBezTo>
                  <a:cubicBezTo>
                    <a:pt x="13657" y="141"/>
                    <a:pt x="13276" y="0"/>
                    <a:pt x="1289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5019725" y="3059625"/>
              <a:ext cx="890125" cy="539675"/>
            </a:xfrm>
            <a:custGeom>
              <a:avLst/>
              <a:gdLst/>
              <a:ahLst/>
              <a:cxnLst/>
              <a:rect l="l" t="t" r="r" b="b"/>
              <a:pathLst>
                <a:path w="35605" h="21587" extrusionOk="0">
                  <a:moveTo>
                    <a:pt x="12902" y="3417"/>
                  </a:moveTo>
                  <a:lnTo>
                    <a:pt x="30596" y="13551"/>
                  </a:lnTo>
                  <a:lnTo>
                    <a:pt x="22707" y="18172"/>
                  </a:lnTo>
                  <a:lnTo>
                    <a:pt x="5010" y="8035"/>
                  </a:lnTo>
                  <a:lnTo>
                    <a:pt x="12902" y="3417"/>
                  </a:lnTo>
                  <a:close/>
                  <a:moveTo>
                    <a:pt x="12891" y="0"/>
                  </a:moveTo>
                  <a:cubicBezTo>
                    <a:pt x="12614" y="0"/>
                    <a:pt x="12337" y="73"/>
                    <a:pt x="12090" y="218"/>
                  </a:cubicBezTo>
                  <a:lnTo>
                    <a:pt x="1052" y="6683"/>
                  </a:lnTo>
                  <a:cubicBezTo>
                    <a:pt x="1" y="7301"/>
                    <a:pt x="10" y="8823"/>
                    <a:pt x="1066" y="9426"/>
                  </a:cubicBezTo>
                  <a:lnTo>
                    <a:pt x="21931" y="21375"/>
                  </a:lnTo>
                  <a:cubicBezTo>
                    <a:pt x="22170" y="21512"/>
                    <a:pt x="22441" y="21587"/>
                    <a:pt x="22716" y="21587"/>
                  </a:cubicBezTo>
                  <a:cubicBezTo>
                    <a:pt x="22997" y="21587"/>
                    <a:pt x="23274" y="21512"/>
                    <a:pt x="23516" y="21369"/>
                  </a:cubicBezTo>
                  <a:lnTo>
                    <a:pt x="34557" y="14900"/>
                  </a:lnTo>
                  <a:cubicBezTo>
                    <a:pt x="35605" y="14285"/>
                    <a:pt x="35599" y="12763"/>
                    <a:pt x="34539" y="12160"/>
                  </a:cubicBezTo>
                  <a:lnTo>
                    <a:pt x="13678" y="209"/>
                  </a:lnTo>
                  <a:cubicBezTo>
                    <a:pt x="13434" y="70"/>
                    <a:pt x="13163" y="0"/>
                    <a:pt x="1289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37"/>
            <p:cNvSpPr/>
            <p:nvPr/>
          </p:nvSpPr>
          <p:spPr>
            <a:xfrm>
              <a:off x="5548000" y="3358350"/>
              <a:ext cx="355975" cy="1191500"/>
            </a:xfrm>
            <a:custGeom>
              <a:avLst/>
              <a:gdLst/>
              <a:ahLst/>
              <a:cxnLst/>
              <a:rect l="l" t="t" r="r" b="b"/>
              <a:pathLst>
                <a:path w="14239" h="47660" extrusionOk="0">
                  <a:moveTo>
                    <a:pt x="11044" y="4348"/>
                  </a:moveTo>
                  <a:lnTo>
                    <a:pt x="11071" y="38702"/>
                  </a:lnTo>
                  <a:lnTo>
                    <a:pt x="3194" y="43313"/>
                  </a:lnTo>
                  <a:lnTo>
                    <a:pt x="3170" y="8960"/>
                  </a:lnTo>
                  <a:lnTo>
                    <a:pt x="11044" y="4348"/>
                  </a:lnTo>
                  <a:close/>
                  <a:moveTo>
                    <a:pt x="12621" y="1"/>
                  </a:moveTo>
                  <a:cubicBezTo>
                    <a:pt x="12355" y="1"/>
                    <a:pt x="12081" y="70"/>
                    <a:pt x="11823" y="220"/>
                  </a:cubicBezTo>
                  <a:lnTo>
                    <a:pt x="785" y="6685"/>
                  </a:lnTo>
                  <a:cubicBezTo>
                    <a:pt x="299" y="6972"/>
                    <a:pt x="0" y="7491"/>
                    <a:pt x="3" y="8056"/>
                  </a:cubicBezTo>
                  <a:lnTo>
                    <a:pt x="30" y="46074"/>
                  </a:lnTo>
                  <a:cubicBezTo>
                    <a:pt x="33" y="46949"/>
                    <a:pt x="740" y="47656"/>
                    <a:pt x="1612" y="47659"/>
                  </a:cubicBezTo>
                  <a:cubicBezTo>
                    <a:pt x="1895" y="47659"/>
                    <a:pt x="2170" y="47585"/>
                    <a:pt x="2415" y="47442"/>
                  </a:cubicBezTo>
                  <a:lnTo>
                    <a:pt x="13453" y="40973"/>
                  </a:lnTo>
                  <a:cubicBezTo>
                    <a:pt x="13940" y="40690"/>
                    <a:pt x="14238" y="40170"/>
                    <a:pt x="14238" y="39606"/>
                  </a:cubicBezTo>
                  <a:lnTo>
                    <a:pt x="14208" y="1587"/>
                  </a:lnTo>
                  <a:cubicBezTo>
                    <a:pt x="14208" y="662"/>
                    <a:pt x="13449" y="1"/>
                    <a:pt x="1262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7"/>
            <p:cNvSpPr/>
            <p:nvPr/>
          </p:nvSpPr>
          <p:spPr>
            <a:xfrm>
              <a:off x="4045225" y="776250"/>
              <a:ext cx="355675" cy="839125"/>
            </a:xfrm>
            <a:custGeom>
              <a:avLst/>
              <a:gdLst/>
              <a:ahLst/>
              <a:cxnLst/>
              <a:rect l="l" t="t" r="r" b="b"/>
              <a:pathLst>
                <a:path w="14227" h="33565" extrusionOk="0">
                  <a:moveTo>
                    <a:pt x="11045" y="4348"/>
                  </a:moveTo>
                  <a:lnTo>
                    <a:pt x="11057" y="24607"/>
                  </a:lnTo>
                  <a:lnTo>
                    <a:pt x="3180" y="29219"/>
                  </a:lnTo>
                  <a:lnTo>
                    <a:pt x="3168" y="8963"/>
                  </a:lnTo>
                  <a:lnTo>
                    <a:pt x="11045" y="4348"/>
                  </a:lnTo>
                  <a:close/>
                  <a:moveTo>
                    <a:pt x="12624" y="1"/>
                  </a:moveTo>
                  <a:cubicBezTo>
                    <a:pt x="12357" y="1"/>
                    <a:pt x="12084" y="69"/>
                    <a:pt x="11827" y="220"/>
                  </a:cubicBezTo>
                  <a:lnTo>
                    <a:pt x="786" y="6688"/>
                  </a:lnTo>
                  <a:cubicBezTo>
                    <a:pt x="299" y="6972"/>
                    <a:pt x="1" y="7494"/>
                    <a:pt x="4" y="8056"/>
                  </a:cubicBezTo>
                  <a:lnTo>
                    <a:pt x="19" y="31983"/>
                  </a:lnTo>
                  <a:cubicBezTo>
                    <a:pt x="19" y="32857"/>
                    <a:pt x="726" y="33565"/>
                    <a:pt x="1601" y="33565"/>
                  </a:cubicBezTo>
                  <a:cubicBezTo>
                    <a:pt x="1884" y="33565"/>
                    <a:pt x="2159" y="33490"/>
                    <a:pt x="2404" y="33350"/>
                  </a:cubicBezTo>
                  <a:lnTo>
                    <a:pt x="13442" y="26884"/>
                  </a:lnTo>
                  <a:cubicBezTo>
                    <a:pt x="13929" y="26598"/>
                    <a:pt x="14227" y="26078"/>
                    <a:pt x="14227" y="25514"/>
                  </a:cubicBezTo>
                  <a:lnTo>
                    <a:pt x="14212" y="1584"/>
                  </a:lnTo>
                  <a:cubicBezTo>
                    <a:pt x="14210" y="661"/>
                    <a:pt x="13450" y="1"/>
                    <a:pt x="12624"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3209675" y="301625"/>
              <a:ext cx="1197500" cy="715575"/>
            </a:xfrm>
            <a:custGeom>
              <a:avLst/>
              <a:gdLst/>
              <a:ahLst/>
              <a:cxnLst/>
              <a:rect l="l" t="t" r="r" b="b"/>
              <a:pathLst>
                <a:path w="47900" h="28623" extrusionOk="0">
                  <a:moveTo>
                    <a:pt x="12902" y="3415"/>
                  </a:moveTo>
                  <a:lnTo>
                    <a:pt x="42891" y="20587"/>
                  </a:lnTo>
                  <a:lnTo>
                    <a:pt x="34999" y="25211"/>
                  </a:lnTo>
                  <a:lnTo>
                    <a:pt x="5013" y="8036"/>
                  </a:lnTo>
                  <a:lnTo>
                    <a:pt x="12902" y="3415"/>
                  </a:lnTo>
                  <a:close/>
                  <a:moveTo>
                    <a:pt x="12891" y="1"/>
                  </a:moveTo>
                  <a:cubicBezTo>
                    <a:pt x="12614" y="1"/>
                    <a:pt x="12337" y="73"/>
                    <a:pt x="12090" y="218"/>
                  </a:cubicBezTo>
                  <a:lnTo>
                    <a:pt x="1052" y="6683"/>
                  </a:lnTo>
                  <a:cubicBezTo>
                    <a:pt x="1" y="7298"/>
                    <a:pt x="10" y="8821"/>
                    <a:pt x="1067" y="9427"/>
                  </a:cubicBezTo>
                  <a:lnTo>
                    <a:pt x="34223" y="28414"/>
                  </a:lnTo>
                  <a:cubicBezTo>
                    <a:pt x="34462" y="28551"/>
                    <a:pt x="34733" y="28623"/>
                    <a:pt x="35008" y="28623"/>
                  </a:cubicBezTo>
                  <a:cubicBezTo>
                    <a:pt x="35289" y="28623"/>
                    <a:pt x="35566" y="28548"/>
                    <a:pt x="35808" y="28408"/>
                  </a:cubicBezTo>
                  <a:lnTo>
                    <a:pt x="46849" y="21939"/>
                  </a:lnTo>
                  <a:cubicBezTo>
                    <a:pt x="47900" y="21321"/>
                    <a:pt x="47891" y="19802"/>
                    <a:pt x="46834" y="19196"/>
                  </a:cubicBezTo>
                  <a:lnTo>
                    <a:pt x="13678" y="209"/>
                  </a:lnTo>
                  <a:cubicBezTo>
                    <a:pt x="13434" y="70"/>
                    <a:pt x="13163" y="1"/>
                    <a:pt x="128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4687525" y="1454650"/>
              <a:ext cx="952725" cy="1248350"/>
            </a:xfrm>
            <a:custGeom>
              <a:avLst/>
              <a:gdLst/>
              <a:ahLst/>
              <a:cxnLst/>
              <a:rect l="l" t="t" r="r" b="b"/>
              <a:pathLst>
                <a:path w="38109" h="49934" extrusionOk="0">
                  <a:moveTo>
                    <a:pt x="12280" y="3757"/>
                  </a:moveTo>
                  <a:lnTo>
                    <a:pt x="34138" y="41316"/>
                  </a:lnTo>
                  <a:lnTo>
                    <a:pt x="25831" y="46182"/>
                  </a:lnTo>
                  <a:lnTo>
                    <a:pt x="3970" y="8620"/>
                  </a:lnTo>
                  <a:lnTo>
                    <a:pt x="12280" y="3757"/>
                  </a:lnTo>
                  <a:close/>
                  <a:moveTo>
                    <a:pt x="12845" y="1"/>
                  </a:moveTo>
                  <a:cubicBezTo>
                    <a:pt x="12574" y="1"/>
                    <a:pt x="12299" y="70"/>
                    <a:pt x="12047" y="217"/>
                  </a:cubicBezTo>
                  <a:lnTo>
                    <a:pt x="1006" y="6685"/>
                  </a:lnTo>
                  <a:cubicBezTo>
                    <a:pt x="254" y="7130"/>
                    <a:pt x="0" y="8094"/>
                    <a:pt x="436" y="8849"/>
                  </a:cubicBezTo>
                  <a:lnTo>
                    <a:pt x="23888" y="49146"/>
                  </a:lnTo>
                  <a:cubicBezTo>
                    <a:pt x="24103" y="49510"/>
                    <a:pt x="24452" y="49776"/>
                    <a:pt x="24858" y="49883"/>
                  </a:cubicBezTo>
                  <a:cubicBezTo>
                    <a:pt x="24990" y="49916"/>
                    <a:pt x="25127" y="49934"/>
                    <a:pt x="25261" y="49934"/>
                  </a:cubicBezTo>
                  <a:cubicBezTo>
                    <a:pt x="25542" y="49934"/>
                    <a:pt x="25820" y="49859"/>
                    <a:pt x="26061" y="49716"/>
                  </a:cubicBezTo>
                  <a:lnTo>
                    <a:pt x="37102" y="43248"/>
                  </a:lnTo>
                  <a:cubicBezTo>
                    <a:pt x="37855" y="42806"/>
                    <a:pt x="38108" y="41839"/>
                    <a:pt x="37673" y="41083"/>
                  </a:cubicBezTo>
                  <a:lnTo>
                    <a:pt x="14220" y="787"/>
                  </a:lnTo>
                  <a:cubicBezTo>
                    <a:pt x="13923" y="283"/>
                    <a:pt x="13392" y="1"/>
                    <a:pt x="1284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4321125" y="1454800"/>
              <a:ext cx="732500" cy="452050"/>
            </a:xfrm>
            <a:custGeom>
              <a:avLst/>
              <a:gdLst/>
              <a:ahLst/>
              <a:cxnLst/>
              <a:rect l="l" t="t" r="r" b="b"/>
              <a:pathLst>
                <a:path w="29300" h="18082" extrusionOk="0">
                  <a:moveTo>
                    <a:pt x="27491" y="0"/>
                  </a:moveTo>
                  <a:cubicBezTo>
                    <a:pt x="27228" y="0"/>
                    <a:pt x="26961" y="66"/>
                    <a:pt x="26715" y="205"/>
                  </a:cubicBezTo>
                  <a:lnTo>
                    <a:pt x="11955" y="8664"/>
                  </a:lnTo>
                  <a:lnTo>
                    <a:pt x="914" y="15130"/>
                  </a:lnTo>
                  <a:cubicBezTo>
                    <a:pt x="296" y="15491"/>
                    <a:pt x="0" y="16222"/>
                    <a:pt x="185" y="16912"/>
                  </a:cubicBezTo>
                  <a:cubicBezTo>
                    <a:pt x="373" y="17601"/>
                    <a:pt x="1000" y="18082"/>
                    <a:pt x="1716" y="18082"/>
                  </a:cubicBezTo>
                  <a:cubicBezTo>
                    <a:pt x="1991" y="18082"/>
                    <a:pt x="2263" y="18007"/>
                    <a:pt x="2504" y="17870"/>
                  </a:cubicBezTo>
                  <a:lnTo>
                    <a:pt x="17265" y="9413"/>
                  </a:lnTo>
                  <a:lnTo>
                    <a:pt x="28303" y="2948"/>
                  </a:lnTo>
                  <a:cubicBezTo>
                    <a:pt x="29049" y="2503"/>
                    <a:pt x="29300" y="1542"/>
                    <a:pt x="28864" y="790"/>
                  </a:cubicBezTo>
                  <a:cubicBezTo>
                    <a:pt x="28570" y="284"/>
                    <a:pt x="28038" y="0"/>
                    <a:pt x="2749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4327000" y="4080825"/>
              <a:ext cx="13850" cy="6725"/>
            </a:xfrm>
            <a:custGeom>
              <a:avLst/>
              <a:gdLst/>
              <a:ahLst/>
              <a:cxnLst/>
              <a:rect l="l" t="t" r="r" b="b"/>
              <a:pathLst>
                <a:path w="554" h="269" extrusionOk="0">
                  <a:moveTo>
                    <a:pt x="553" y="0"/>
                  </a:moveTo>
                  <a:cubicBezTo>
                    <a:pt x="551" y="1"/>
                    <a:pt x="550" y="2"/>
                    <a:pt x="548" y="3"/>
                  </a:cubicBezTo>
                  <a:lnTo>
                    <a:pt x="548" y="3"/>
                  </a:lnTo>
                  <a:cubicBezTo>
                    <a:pt x="550" y="2"/>
                    <a:pt x="551" y="1"/>
                    <a:pt x="553" y="0"/>
                  </a:cubicBezTo>
                  <a:close/>
                  <a:moveTo>
                    <a:pt x="548" y="3"/>
                  </a:moveTo>
                  <a:cubicBezTo>
                    <a:pt x="382" y="101"/>
                    <a:pt x="198" y="167"/>
                    <a:pt x="28" y="255"/>
                  </a:cubicBezTo>
                  <a:lnTo>
                    <a:pt x="28" y="255"/>
                  </a:lnTo>
                  <a:cubicBezTo>
                    <a:pt x="188" y="173"/>
                    <a:pt x="362" y="114"/>
                    <a:pt x="520" y="24"/>
                  </a:cubicBezTo>
                  <a:cubicBezTo>
                    <a:pt x="530" y="19"/>
                    <a:pt x="538" y="10"/>
                    <a:pt x="548" y="3"/>
                  </a:cubicBezTo>
                  <a:close/>
                  <a:moveTo>
                    <a:pt x="28" y="255"/>
                  </a:moveTo>
                  <a:cubicBezTo>
                    <a:pt x="19" y="259"/>
                    <a:pt x="10" y="264"/>
                    <a:pt x="1" y="269"/>
                  </a:cubicBezTo>
                  <a:cubicBezTo>
                    <a:pt x="10" y="264"/>
                    <a:pt x="19" y="259"/>
                    <a:pt x="28" y="25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37"/>
            <p:cNvSpPr/>
            <p:nvPr/>
          </p:nvSpPr>
          <p:spPr>
            <a:xfrm>
              <a:off x="2760975" y="2611250"/>
              <a:ext cx="9725" cy="49000"/>
            </a:xfrm>
            <a:custGeom>
              <a:avLst/>
              <a:gdLst/>
              <a:ahLst/>
              <a:cxnLst/>
              <a:rect l="l" t="t" r="r" b="b"/>
              <a:pathLst>
                <a:path w="389" h="1960" extrusionOk="0">
                  <a:moveTo>
                    <a:pt x="1" y="0"/>
                  </a:moveTo>
                  <a:lnTo>
                    <a:pt x="1" y="0"/>
                  </a:lnTo>
                  <a:cubicBezTo>
                    <a:pt x="105" y="650"/>
                    <a:pt x="260" y="1306"/>
                    <a:pt x="389" y="1959"/>
                  </a:cubicBezTo>
                  <a:cubicBezTo>
                    <a:pt x="263" y="1306"/>
                    <a:pt x="105" y="650"/>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2784275" y="2728250"/>
              <a:ext cx="13900" cy="51925"/>
            </a:xfrm>
            <a:custGeom>
              <a:avLst/>
              <a:gdLst/>
              <a:ahLst/>
              <a:cxnLst/>
              <a:rect l="l" t="t" r="r" b="b"/>
              <a:pathLst>
                <a:path w="556" h="2077" extrusionOk="0">
                  <a:moveTo>
                    <a:pt x="0" y="1"/>
                  </a:moveTo>
                  <a:lnTo>
                    <a:pt x="0" y="1"/>
                  </a:lnTo>
                  <a:cubicBezTo>
                    <a:pt x="162" y="690"/>
                    <a:pt x="370" y="1384"/>
                    <a:pt x="555" y="2076"/>
                  </a:cubicBezTo>
                  <a:cubicBezTo>
                    <a:pt x="373" y="1384"/>
                    <a:pt x="162" y="690"/>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2815900" y="2845725"/>
              <a:ext cx="18000" cy="53550"/>
            </a:xfrm>
            <a:custGeom>
              <a:avLst/>
              <a:gdLst/>
              <a:ahLst/>
              <a:cxnLst/>
              <a:rect l="l" t="t" r="r" b="b"/>
              <a:pathLst>
                <a:path w="720" h="2142" extrusionOk="0">
                  <a:moveTo>
                    <a:pt x="720" y="2141"/>
                  </a:moveTo>
                  <a:cubicBezTo>
                    <a:pt x="481" y="1428"/>
                    <a:pt x="218" y="714"/>
                    <a:pt x="1" y="1"/>
                  </a:cubicBezTo>
                  <a:cubicBezTo>
                    <a:pt x="218" y="714"/>
                    <a:pt x="481" y="1428"/>
                    <a:pt x="720" y="214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2855600" y="2963125"/>
              <a:ext cx="21975" cy="54575"/>
            </a:xfrm>
            <a:custGeom>
              <a:avLst/>
              <a:gdLst/>
              <a:ahLst/>
              <a:cxnLst/>
              <a:rect l="l" t="t" r="r" b="b"/>
              <a:pathLst>
                <a:path w="879" h="2183" extrusionOk="0">
                  <a:moveTo>
                    <a:pt x="878" y="2182"/>
                  </a:moveTo>
                  <a:cubicBezTo>
                    <a:pt x="586" y="1454"/>
                    <a:pt x="272" y="731"/>
                    <a:pt x="1" y="0"/>
                  </a:cubicBezTo>
                  <a:cubicBezTo>
                    <a:pt x="272" y="731"/>
                    <a:pt x="586" y="1454"/>
                    <a:pt x="878" y="218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2902675" y="3079300"/>
              <a:ext cx="25925" cy="55175"/>
            </a:xfrm>
            <a:custGeom>
              <a:avLst/>
              <a:gdLst/>
              <a:ahLst/>
              <a:cxnLst/>
              <a:rect l="l" t="t" r="r" b="b"/>
              <a:pathLst>
                <a:path w="1037" h="2207" extrusionOk="0">
                  <a:moveTo>
                    <a:pt x="1" y="1"/>
                  </a:moveTo>
                  <a:cubicBezTo>
                    <a:pt x="326" y="744"/>
                    <a:pt x="691" y="1472"/>
                    <a:pt x="1037" y="2207"/>
                  </a:cubicBezTo>
                  <a:cubicBezTo>
                    <a:pt x="691" y="1469"/>
                    <a:pt x="326" y="741"/>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4251800" y="4111200"/>
              <a:ext cx="25025" cy="7625"/>
            </a:xfrm>
            <a:custGeom>
              <a:avLst/>
              <a:gdLst/>
              <a:ahLst/>
              <a:cxnLst/>
              <a:rect l="l" t="t" r="r" b="b"/>
              <a:pathLst>
                <a:path w="1001" h="305" extrusionOk="0">
                  <a:moveTo>
                    <a:pt x="1000" y="0"/>
                  </a:moveTo>
                  <a:cubicBezTo>
                    <a:pt x="675" y="122"/>
                    <a:pt x="331" y="200"/>
                    <a:pt x="0" y="305"/>
                  </a:cubicBezTo>
                  <a:cubicBezTo>
                    <a:pt x="331" y="200"/>
                    <a:pt x="675" y="122"/>
                    <a:pt x="100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2813225" y="1832500"/>
              <a:ext cx="21050" cy="28100"/>
            </a:xfrm>
            <a:custGeom>
              <a:avLst/>
              <a:gdLst/>
              <a:ahLst/>
              <a:cxnLst/>
              <a:rect l="l" t="t" r="r" b="b"/>
              <a:pathLst>
                <a:path w="842" h="1124" extrusionOk="0">
                  <a:moveTo>
                    <a:pt x="0" y="1123"/>
                  </a:moveTo>
                  <a:cubicBezTo>
                    <a:pt x="284" y="753"/>
                    <a:pt x="537" y="347"/>
                    <a:pt x="842" y="1"/>
                  </a:cubicBezTo>
                  <a:cubicBezTo>
                    <a:pt x="537" y="347"/>
                    <a:pt x="284" y="753"/>
                    <a:pt x="0" y="112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2769700" y="1901600"/>
              <a:ext cx="12950" cy="23750"/>
            </a:xfrm>
            <a:custGeom>
              <a:avLst/>
              <a:gdLst/>
              <a:ahLst/>
              <a:cxnLst/>
              <a:rect l="l" t="t" r="r" b="b"/>
              <a:pathLst>
                <a:path w="518" h="950" extrusionOk="0">
                  <a:moveTo>
                    <a:pt x="1" y="950"/>
                  </a:moveTo>
                  <a:cubicBezTo>
                    <a:pt x="180" y="642"/>
                    <a:pt x="326" y="299"/>
                    <a:pt x="517" y="1"/>
                  </a:cubicBezTo>
                  <a:cubicBezTo>
                    <a:pt x="326" y="299"/>
                    <a:pt x="180" y="642"/>
                    <a:pt x="1" y="95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2746650" y="2495750"/>
              <a:ext cx="5025" cy="40850"/>
            </a:xfrm>
            <a:custGeom>
              <a:avLst/>
              <a:gdLst/>
              <a:ahLst/>
              <a:cxnLst/>
              <a:rect l="l" t="t" r="r" b="b"/>
              <a:pathLst>
                <a:path w="201" h="1634" extrusionOk="0">
                  <a:moveTo>
                    <a:pt x="201" y="1633"/>
                  </a:moveTo>
                  <a:cubicBezTo>
                    <a:pt x="141" y="1090"/>
                    <a:pt x="45" y="541"/>
                    <a:pt x="1" y="1"/>
                  </a:cubicBezTo>
                  <a:cubicBezTo>
                    <a:pt x="45" y="541"/>
                    <a:pt x="141" y="1090"/>
                    <a:pt x="201" y="163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2809025" y="1978325"/>
              <a:ext cx="21900" cy="41575"/>
            </a:xfrm>
            <a:custGeom>
              <a:avLst/>
              <a:gdLst/>
              <a:ahLst/>
              <a:cxnLst/>
              <a:rect l="l" t="t" r="r" b="b"/>
              <a:pathLst>
                <a:path w="876" h="1663" extrusionOk="0">
                  <a:moveTo>
                    <a:pt x="876" y="0"/>
                  </a:moveTo>
                  <a:cubicBezTo>
                    <a:pt x="577" y="549"/>
                    <a:pt x="264" y="1075"/>
                    <a:pt x="1" y="1663"/>
                  </a:cubicBezTo>
                  <a:cubicBezTo>
                    <a:pt x="264" y="1075"/>
                    <a:pt x="580" y="549"/>
                    <a:pt x="87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2865000" y="1773700"/>
              <a:ext cx="29575" cy="28750"/>
            </a:xfrm>
            <a:custGeom>
              <a:avLst/>
              <a:gdLst/>
              <a:ahLst/>
              <a:cxnLst/>
              <a:rect l="l" t="t" r="r" b="b"/>
              <a:pathLst>
                <a:path w="1183" h="1150" extrusionOk="0">
                  <a:moveTo>
                    <a:pt x="1" y="1150"/>
                  </a:moveTo>
                  <a:cubicBezTo>
                    <a:pt x="395" y="765"/>
                    <a:pt x="762" y="350"/>
                    <a:pt x="1183" y="1"/>
                  </a:cubicBezTo>
                  <a:cubicBezTo>
                    <a:pt x="762" y="350"/>
                    <a:pt x="395" y="765"/>
                    <a:pt x="1" y="115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2745975" y="2244125"/>
              <a:ext cx="4875" cy="36375"/>
            </a:xfrm>
            <a:custGeom>
              <a:avLst/>
              <a:gdLst/>
              <a:ahLst/>
              <a:cxnLst/>
              <a:rect l="l" t="t" r="r" b="b"/>
              <a:pathLst>
                <a:path w="195" h="1455" extrusionOk="0">
                  <a:moveTo>
                    <a:pt x="1" y="1454"/>
                  </a:moveTo>
                  <a:cubicBezTo>
                    <a:pt x="42" y="953"/>
                    <a:pt x="135" y="490"/>
                    <a:pt x="195" y="0"/>
                  </a:cubicBezTo>
                  <a:cubicBezTo>
                    <a:pt x="135" y="490"/>
                    <a:pt x="42" y="953"/>
                    <a:pt x="1" y="145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2758750" y="2136000"/>
              <a:ext cx="12025" cy="49875"/>
            </a:xfrm>
            <a:custGeom>
              <a:avLst/>
              <a:gdLst/>
              <a:ahLst/>
              <a:cxnLst/>
              <a:rect l="l" t="t" r="r" b="b"/>
              <a:pathLst>
                <a:path w="481" h="1995" extrusionOk="0">
                  <a:moveTo>
                    <a:pt x="0" y="1994"/>
                  </a:moveTo>
                  <a:cubicBezTo>
                    <a:pt x="128" y="1302"/>
                    <a:pt x="316" y="663"/>
                    <a:pt x="481" y="0"/>
                  </a:cubicBezTo>
                  <a:cubicBezTo>
                    <a:pt x="316" y="663"/>
                    <a:pt x="128" y="1302"/>
                    <a:pt x="0" y="199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2779775" y="2051450"/>
              <a:ext cx="17525" cy="47400"/>
            </a:xfrm>
            <a:custGeom>
              <a:avLst/>
              <a:gdLst/>
              <a:ahLst/>
              <a:cxnLst/>
              <a:rect l="l" t="t" r="r" b="b"/>
              <a:pathLst>
                <a:path w="701" h="1896" extrusionOk="0">
                  <a:moveTo>
                    <a:pt x="701" y="1"/>
                  </a:moveTo>
                  <a:lnTo>
                    <a:pt x="701" y="1"/>
                  </a:lnTo>
                  <a:cubicBezTo>
                    <a:pt x="463" y="626"/>
                    <a:pt x="203" y="1231"/>
                    <a:pt x="1" y="1896"/>
                  </a:cubicBezTo>
                  <a:cubicBezTo>
                    <a:pt x="203" y="1234"/>
                    <a:pt x="463" y="626"/>
                    <a:pt x="70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941725" y="4118950"/>
              <a:ext cx="35175" cy="8225"/>
            </a:xfrm>
            <a:custGeom>
              <a:avLst/>
              <a:gdLst/>
              <a:ahLst/>
              <a:cxnLst/>
              <a:rect l="l" t="t" r="r" b="b"/>
              <a:pathLst>
                <a:path w="1407" h="329" extrusionOk="0">
                  <a:moveTo>
                    <a:pt x="1407" y="329"/>
                  </a:moveTo>
                  <a:cubicBezTo>
                    <a:pt x="941" y="233"/>
                    <a:pt x="475" y="120"/>
                    <a:pt x="1" y="1"/>
                  </a:cubicBezTo>
                  <a:cubicBezTo>
                    <a:pt x="475" y="120"/>
                    <a:pt x="941" y="233"/>
                    <a:pt x="1407" y="32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3316175" y="3710625"/>
              <a:ext cx="43075" cy="43675"/>
            </a:xfrm>
            <a:custGeom>
              <a:avLst/>
              <a:gdLst/>
              <a:ahLst/>
              <a:cxnLst/>
              <a:rect l="l" t="t" r="r" b="b"/>
              <a:pathLst>
                <a:path w="1723" h="1747" extrusionOk="0">
                  <a:moveTo>
                    <a:pt x="0" y="0"/>
                  </a:moveTo>
                  <a:lnTo>
                    <a:pt x="0" y="0"/>
                  </a:lnTo>
                  <a:cubicBezTo>
                    <a:pt x="562" y="603"/>
                    <a:pt x="1147" y="1167"/>
                    <a:pt x="1723" y="1746"/>
                  </a:cubicBezTo>
                  <a:cubicBezTo>
                    <a:pt x="1147" y="1167"/>
                    <a:pt x="565" y="603"/>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3402650" y="3797375"/>
              <a:ext cx="44950" cy="39900"/>
            </a:xfrm>
            <a:custGeom>
              <a:avLst/>
              <a:gdLst/>
              <a:ahLst/>
              <a:cxnLst/>
              <a:rect l="l" t="t" r="r" b="b"/>
              <a:pathLst>
                <a:path w="1798" h="1596" extrusionOk="0">
                  <a:moveTo>
                    <a:pt x="0" y="1"/>
                  </a:moveTo>
                  <a:cubicBezTo>
                    <a:pt x="589" y="553"/>
                    <a:pt x="1198" y="1070"/>
                    <a:pt x="1798" y="1595"/>
                  </a:cubicBezTo>
                  <a:cubicBezTo>
                    <a:pt x="1195" y="1067"/>
                    <a:pt x="589" y="553"/>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3585625" y="3946950"/>
              <a:ext cx="48550" cy="31725"/>
            </a:xfrm>
            <a:custGeom>
              <a:avLst/>
              <a:gdLst/>
              <a:ahLst/>
              <a:cxnLst/>
              <a:rect l="l" t="t" r="r" b="b"/>
              <a:pathLst>
                <a:path w="1942" h="1269" extrusionOk="0">
                  <a:moveTo>
                    <a:pt x="1941" y="1269"/>
                  </a:moveTo>
                  <a:cubicBezTo>
                    <a:pt x="1293" y="854"/>
                    <a:pt x="643" y="451"/>
                    <a:pt x="1" y="0"/>
                  </a:cubicBezTo>
                  <a:cubicBezTo>
                    <a:pt x="643" y="451"/>
                    <a:pt x="1293" y="854"/>
                    <a:pt x="1941" y="126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4178650" y="4130975"/>
              <a:ext cx="29300" cy="4350"/>
            </a:xfrm>
            <a:custGeom>
              <a:avLst/>
              <a:gdLst/>
              <a:ahLst/>
              <a:cxnLst/>
              <a:rect l="l" t="t" r="r" b="b"/>
              <a:pathLst>
                <a:path w="1172" h="174" extrusionOk="0">
                  <a:moveTo>
                    <a:pt x="1171" y="0"/>
                  </a:moveTo>
                  <a:cubicBezTo>
                    <a:pt x="789" y="81"/>
                    <a:pt x="392" y="116"/>
                    <a:pt x="1" y="173"/>
                  </a:cubicBezTo>
                  <a:cubicBezTo>
                    <a:pt x="392" y="116"/>
                    <a:pt x="789" y="81"/>
                    <a:pt x="117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3857025" y="4092375"/>
              <a:ext cx="36075" cy="12425"/>
            </a:xfrm>
            <a:custGeom>
              <a:avLst/>
              <a:gdLst/>
              <a:ahLst/>
              <a:cxnLst/>
              <a:rect l="l" t="t" r="r" b="b"/>
              <a:pathLst>
                <a:path w="1443" h="497" extrusionOk="0">
                  <a:moveTo>
                    <a:pt x="1443" y="496"/>
                  </a:moveTo>
                  <a:cubicBezTo>
                    <a:pt x="965" y="344"/>
                    <a:pt x="485" y="180"/>
                    <a:pt x="1" y="1"/>
                  </a:cubicBezTo>
                  <a:cubicBezTo>
                    <a:pt x="485" y="180"/>
                    <a:pt x="965" y="344"/>
                    <a:pt x="1443" y="496"/>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3492425" y="3876275"/>
              <a:ext cx="46975" cy="36150"/>
            </a:xfrm>
            <a:custGeom>
              <a:avLst/>
              <a:gdLst/>
              <a:ahLst/>
              <a:cxnLst/>
              <a:rect l="l" t="t" r="r" b="b"/>
              <a:pathLst>
                <a:path w="1879" h="1446" extrusionOk="0">
                  <a:moveTo>
                    <a:pt x="1878" y="1445"/>
                  </a:moveTo>
                  <a:cubicBezTo>
                    <a:pt x="1251" y="968"/>
                    <a:pt x="619" y="505"/>
                    <a:pt x="1" y="1"/>
                  </a:cubicBezTo>
                  <a:cubicBezTo>
                    <a:pt x="619" y="505"/>
                    <a:pt x="1251" y="968"/>
                    <a:pt x="1878" y="144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3234075" y="3617400"/>
              <a:ext cx="40775" cy="46675"/>
            </a:xfrm>
            <a:custGeom>
              <a:avLst/>
              <a:gdLst/>
              <a:ahLst/>
              <a:cxnLst/>
              <a:rect l="l" t="t" r="r" b="b"/>
              <a:pathLst>
                <a:path w="1631" h="1867" extrusionOk="0">
                  <a:moveTo>
                    <a:pt x="1" y="1"/>
                  </a:moveTo>
                  <a:cubicBezTo>
                    <a:pt x="529" y="643"/>
                    <a:pt x="1084" y="1249"/>
                    <a:pt x="1631" y="1866"/>
                  </a:cubicBezTo>
                  <a:cubicBezTo>
                    <a:pt x="1084" y="1249"/>
                    <a:pt x="529" y="640"/>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3017525" y="3305700"/>
              <a:ext cx="32350" cy="52950"/>
            </a:xfrm>
            <a:custGeom>
              <a:avLst/>
              <a:gdLst/>
              <a:ahLst/>
              <a:cxnLst/>
              <a:rect l="l" t="t" r="r" b="b"/>
              <a:pathLst>
                <a:path w="1294" h="2118" extrusionOk="0">
                  <a:moveTo>
                    <a:pt x="1" y="1"/>
                  </a:moveTo>
                  <a:cubicBezTo>
                    <a:pt x="413" y="717"/>
                    <a:pt x="860" y="1413"/>
                    <a:pt x="1293" y="2117"/>
                  </a:cubicBezTo>
                  <a:cubicBezTo>
                    <a:pt x="860" y="1413"/>
                    <a:pt x="416" y="717"/>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4102775" y="4140225"/>
              <a:ext cx="31925" cy="400"/>
            </a:xfrm>
            <a:custGeom>
              <a:avLst/>
              <a:gdLst/>
              <a:ahLst/>
              <a:cxnLst/>
              <a:rect l="l" t="t" r="r" b="b"/>
              <a:pathLst>
                <a:path w="1277" h="16" extrusionOk="0">
                  <a:moveTo>
                    <a:pt x="1276" y="0"/>
                  </a:moveTo>
                  <a:cubicBezTo>
                    <a:pt x="1068" y="12"/>
                    <a:pt x="856" y="15"/>
                    <a:pt x="643" y="15"/>
                  </a:cubicBezTo>
                  <a:lnTo>
                    <a:pt x="643" y="15"/>
                  </a:lnTo>
                  <a:cubicBezTo>
                    <a:pt x="430" y="15"/>
                    <a:pt x="215" y="12"/>
                    <a:pt x="0" y="12"/>
                  </a:cubicBezTo>
                  <a:lnTo>
                    <a:pt x="0" y="12"/>
                  </a:lnTo>
                  <a:cubicBezTo>
                    <a:pt x="214" y="12"/>
                    <a:pt x="429" y="15"/>
                    <a:pt x="642" y="15"/>
                  </a:cubicBezTo>
                  <a:cubicBezTo>
                    <a:pt x="643" y="15"/>
                    <a:pt x="643" y="15"/>
                    <a:pt x="643" y="15"/>
                  </a:cubicBezTo>
                  <a:lnTo>
                    <a:pt x="643" y="15"/>
                  </a:lnTo>
                  <a:cubicBezTo>
                    <a:pt x="643" y="15"/>
                    <a:pt x="643" y="15"/>
                    <a:pt x="644" y="15"/>
                  </a:cubicBezTo>
                  <a:cubicBezTo>
                    <a:pt x="856" y="15"/>
                    <a:pt x="1068" y="12"/>
                    <a:pt x="127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4023750" y="4135000"/>
              <a:ext cx="33825" cy="3975"/>
            </a:xfrm>
            <a:custGeom>
              <a:avLst/>
              <a:gdLst/>
              <a:ahLst/>
              <a:cxnLst/>
              <a:rect l="l" t="t" r="r" b="b"/>
              <a:pathLst>
                <a:path w="1353" h="159" extrusionOk="0">
                  <a:moveTo>
                    <a:pt x="1" y="0"/>
                  </a:moveTo>
                  <a:lnTo>
                    <a:pt x="1" y="0"/>
                  </a:lnTo>
                  <a:cubicBezTo>
                    <a:pt x="454" y="60"/>
                    <a:pt x="908" y="126"/>
                    <a:pt x="1352" y="158"/>
                  </a:cubicBezTo>
                  <a:cubicBezTo>
                    <a:pt x="908" y="123"/>
                    <a:pt x="454" y="60"/>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2956800" y="3193850"/>
              <a:ext cx="29275" cy="54200"/>
            </a:xfrm>
            <a:custGeom>
              <a:avLst/>
              <a:gdLst/>
              <a:ahLst/>
              <a:cxnLst/>
              <a:rect l="l" t="t" r="r" b="b"/>
              <a:pathLst>
                <a:path w="1171" h="2168" extrusionOk="0">
                  <a:moveTo>
                    <a:pt x="1170" y="2168"/>
                  </a:moveTo>
                  <a:cubicBezTo>
                    <a:pt x="779" y="1445"/>
                    <a:pt x="373" y="732"/>
                    <a:pt x="0" y="1"/>
                  </a:cubicBezTo>
                  <a:cubicBezTo>
                    <a:pt x="373" y="732"/>
                    <a:pt x="779" y="1445"/>
                    <a:pt x="1170" y="216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3156625" y="3518300"/>
              <a:ext cx="38000" cy="49050"/>
            </a:xfrm>
            <a:custGeom>
              <a:avLst/>
              <a:gdLst/>
              <a:ahLst/>
              <a:cxnLst/>
              <a:rect l="l" t="t" r="r" b="b"/>
              <a:pathLst>
                <a:path w="1520" h="1962" extrusionOk="0">
                  <a:moveTo>
                    <a:pt x="1520" y="1962"/>
                  </a:moveTo>
                  <a:cubicBezTo>
                    <a:pt x="1013" y="1311"/>
                    <a:pt x="493" y="670"/>
                    <a:pt x="1" y="1"/>
                  </a:cubicBezTo>
                  <a:cubicBezTo>
                    <a:pt x="493" y="670"/>
                    <a:pt x="1013" y="1311"/>
                    <a:pt x="1520" y="196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3084250" y="3414125"/>
              <a:ext cx="35325" cy="51150"/>
            </a:xfrm>
            <a:custGeom>
              <a:avLst/>
              <a:gdLst/>
              <a:ahLst/>
              <a:cxnLst/>
              <a:rect l="l" t="t" r="r" b="b"/>
              <a:pathLst>
                <a:path w="1413" h="2046" extrusionOk="0">
                  <a:moveTo>
                    <a:pt x="0" y="1"/>
                  </a:moveTo>
                  <a:lnTo>
                    <a:pt x="0" y="1"/>
                  </a:lnTo>
                  <a:cubicBezTo>
                    <a:pt x="454" y="696"/>
                    <a:pt x="938" y="1365"/>
                    <a:pt x="1412" y="2046"/>
                  </a:cubicBezTo>
                  <a:cubicBezTo>
                    <a:pt x="941" y="1365"/>
                    <a:pt x="457" y="696"/>
                    <a:pt x="0"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3673025" y="3848175"/>
              <a:ext cx="321650" cy="199150"/>
            </a:xfrm>
            <a:custGeom>
              <a:avLst/>
              <a:gdLst/>
              <a:ahLst/>
              <a:cxnLst/>
              <a:rect l="l" t="t" r="r" b="b"/>
              <a:pathLst>
                <a:path w="12866" h="7966" extrusionOk="0">
                  <a:moveTo>
                    <a:pt x="11009" y="0"/>
                  </a:moveTo>
                  <a:cubicBezTo>
                    <a:pt x="10734" y="0"/>
                    <a:pt x="10458" y="73"/>
                    <a:pt x="10212" y="217"/>
                  </a:cubicBezTo>
                  <a:lnTo>
                    <a:pt x="7919" y="1560"/>
                  </a:lnTo>
                  <a:lnTo>
                    <a:pt x="0" y="6199"/>
                  </a:lnTo>
                  <a:cubicBezTo>
                    <a:pt x="254" y="6351"/>
                    <a:pt x="502" y="6530"/>
                    <a:pt x="758" y="6677"/>
                  </a:cubicBezTo>
                  <a:cubicBezTo>
                    <a:pt x="1597" y="7157"/>
                    <a:pt x="2421" y="7554"/>
                    <a:pt x="3248" y="7966"/>
                  </a:cubicBezTo>
                  <a:lnTo>
                    <a:pt x="3958" y="7551"/>
                  </a:lnTo>
                  <a:lnTo>
                    <a:pt x="11029" y="3408"/>
                  </a:lnTo>
                  <a:lnTo>
                    <a:pt x="11814" y="2951"/>
                  </a:lnTo>
                  <a:cubicBezTo>
                    <a:pt x="12865" y="2333"/>
                    <a:pt x="12856" y="814"/>
                    <a:pt x="11800" y="211"/>
                  </a:cubicBezTo>
                  <a:lnTo>
                    <a:pt x="11797" y="211"/>
                  </a:lnTo>
                  <a:cubicBezTo>
                    <a:pt x="11552" y="71"/>
                    <a:pt x="11281" y="0"/>
                    <a:pt x="1100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3754275" y="4037025"/>
              <a:ext cx="17725" cy="10375"/>
            </a:xfrm>
            <a:custGeom>
              <a:avLst/>
              <a:gdLst/>
              <a:ahLst/>
              <a:cxnLst/>
              <a:rect l="l" t="t" r="r" b="b"/>
              <a:pathLst>
                <a:path w="709" h="415" extrusionOk="0">
                  <a:moveTo>
                    <a:pt x="1" y="415"/>
                  </a:moveTo>
                  <a:lnTo>
                    <a:pt x="1" y="415"/>
                  </a:lnTo>
                  <a:lnTo>
                    <a:pt x="708"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3673025" y="3887175"/>
              <a:ext cx="198000" cy="115975"/>
            </a:xfrm>
            <a:custGeom>
              <a:avLst/>
              <a:gdLst/>
              <a:ahLst/>
              <a:cxnLst/>
              <a:rect l="l" t="t" r="r" b="b"/>
              <a:pathLst>
                <a:path w="7920" h="4639" extrusionOk="0">
                  <a:moveTo>
                    <a:pt x="7919" y="0"/>
                  </a:moveTo>
                  <a:lnTo>
                    <a:pt x="0" y="4639"/>
                  </a:lnTo>
                  <a:lnTo>
                    <a:pt x="3" y="4639"/>
                  </a:lnTo>
                  <a:lnTo>
                    <a:pt x="7919"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4179175" y="4212075"/>
              <a:ext cx="23325" cy="4350"/>
            </a:xfrm>
            <a:custGeom>
              <a:avLst/>
              <a:gdLst/>
              <a:ahLst/>
              <a:cxnLst/>
              <a:rect l="l" t="t" r="r" b="b"/>
              <a:pathLst>
                <a:path w="933" h="174" extrusionOk="0">
                  <a:moveTo>
                    <a:pt x="932" y="1"/>
                  </a:moveTo>
                  <a:cubicBezTo>
                    <a:pt x="622" y="51"/>
                    <a:pt x="320" y="135"/>
                    <a:pt x="1" y="174"/>
                  </a:cubicBezTo>
                  <a:cubicBezTo>
                    <a:pt x="320" y="135"/>
                    <a:pt x="622" y="51"/>
                    <a:pt x="93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3769950" y="4055525"/>
              <a:ext cx="36750" cy="16425"/>
            </a:xfrm>
            <a:custGeom>
              <a:avLst/>
              <a:gdLst/>
              <a:ahLst/>
              <a:cxnLst/>
              <a:rect l="l" t="t" r="r" b="b"/>
              <a:pathLst>
                <a:path w="1470" h="657" extrusionOk="0">
                  <a:moveTo>
                    <a:pt x="1469" y="657"/>
                  </a:moveTo>
                  <a:cubicBezTo>
                    <a:pt x="980" y="445"/>
                    <a:pt x="493" y="236"/>
                    <a:pt x="1" y="0"/>
                  </a:cubicBezTo>
                  <a:cubicBezTo>
                    <a:pt x="493" y="236"/>
                    <a:pt x="980" y="445"/>
                    <a:pt x="1469" y="65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2938425" y="1740725"/>
              <a:ext cx="1029525" cy="2146475"/>
            </a:xfrm>
            <a:custGeom>
              <a:avLst/>
              <a:gdLst/>
              <a:ahLst/>
              <a:cxnLst/>
              <a:rect l="l" t="t" r="r" b="b"/>
              <a:pathLst>
                <a:path w="41181" h="85859" extrusionOk="0">
                  <a:moveTo>
                    <a:pt x="41176" y="84506"/>
                  </a:moveTo>
                  <a:lnTo>
                    <a:pt x="41176" y="84506"/>
                  </a:lnTo>
                  <a:cubicBezTo>
                    <a:pt x="41177" y="84507"/>
                    <a:pt x="41179" y="84508"/>
                    <a:pt x="41181" y="84509"/>
                  </a:cubicBezTo>
                  <a:cubicBezTo>
                    <a:pt x="41179" y="84508"/>
                    <a:pt x="41177" y="84507"/>
                    <a:pt x="41176" y="84506"/>
                  </a:cubicBezTo>
                  <a:close/>
                  <a:moveTo>
                    <a:pt x="8723" y="0"/>
                  </a:moveTo>
                  <a:cubicBezTo>
                    <a:pt x="7069" y="263"/>
                    <a:pt x="5457" y="758"/>
                    <a:pt x="3938" y="1469"/>
                  </a:cubicBezTo>
                  <a:cubicBezTo>
                    <a:pt x="1365" y="6200"/>
                    <a:pt x="1" y="12206"/>
                    <a:pt x="4" y="19205"/>
                  </a:cubicBezTo>
                  <a:cubicBezTo>
                    <a:pt x="22" y="43344"/>
                    <a:pt x="16552" y="72602"/>
                    <a:pt x="37303" y="85858"/>
                  </a:cubicBezTo>
                  <a:lnTo>
                    <a:pt x="39596" y="84515"/>
                  </a:lnTo>
                  <a:cubicBezTo>
                    <a:pt x="39842" y="84371"/>
                    <a:pt x="40118" y="84298"/>
                    <a:pt x="40393" y="84298"/>
                  </a:cubicBezTo>
                  <a:cubicBezTo>
                    <a:pt x="40663" y="84298"/>
                    <a:pt x="40933" y="84368"/>
                    <a:pt x="41176" y="84506"/>
                  </a:cubicBezTo>
                  <a:lnTo>
                    <a:pt x="41176" y="84506"/>
                  </a:lnTo>
                  <a:cubicBezTo>
                    <a:pt x="20239" y="72511"/>
                    <a:pt x="3189" y="43220"/>
                    <a:pt x="3171" y="19202"/>
                  </a:cubicBezTo>
                  <a:cubicBezTo>
                    <a:pt x="3165" y="11101"/>
                    <a:pt x="5120" y="4528"/>
                    <a:pt x="872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4249925" y="4194325"/>
              <a:ext cx="26450" cy="8750"/>
            </a:xfrm>
            <a:custGeom>
              <a:avLst/>
              <a:gdLst/>
              <a:ahLst/>
              <a:cxnLst/>
              <a:rect l="l" t="t" r="r" b="b"/>
              <a:pathLst>
                <a:path w="1058" h="350" extrusionOk="0">
                  <a:moveTo>
                    <a:pt x="1057" y="0"/>
                  </a:moveTo>
                  <a:cubicBezTo>
                    <a:pt x="702" y="111"/>
                    <a:pt x="362" y="257"/>
                    <a:pt x="1" y="350"/>
                  </a:cubicBezTo>
                  <a:cubicBezTo>
                    <a:pt x="362" y="257"/>
                    <a:pt x="702" y="111"/>
                    <a:pt x="105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3948750" y="3853450"/>
              <a:ext cx="514775" cy="205375"/>
            </a:xfrm>
            <a:custGeom>
              <a:avLst/>
              <a:gdLst/>
              <a:ahLst/>
              <a:cxnLst/>
              <a:rect l="l" t="t" r="r" b="b"/>
              <a:pathLst>
                <a:path w="20591" h="8215" extrusionOk="0">
                  <a:moveTo>
                    <a:pt x="771" y="0"/>
                  </a:moveTo>
                  <a:cubicBezTo>
                    <a:pt x="1827" y="603"/>
                    <a:pt x="1836" y="2125"/>
                    <a:pt x="785" y="2740"/>
                  </a:cubicBezTo>
                  <a:lnTo>
                    <a:pt x="0" y="3200"/>
                  </a:lnTo>
                  <a:cubicBezTo>
                    <a:pt x="5946" y="6474"/>
                    <a:pt x="11692" y="8140"/>
                    <a:pt x="16946" y="8215"/>
                  </a:cubicBezTo>
                  <a:cubicBezTo>
                    <a:pt x="18316" y="7242"/>
                    <a:pt x="19543" y="6080"/>
                    <a:pt x="20590" y="4764"/>
                  </a:cubicBezTo>
                  <a:lnTo>
                    <a:pt x="20590" y="4764"/>
                  </a:lnTo>
                  <a:cubicBezTo>
                    <a:pt x="19509" y="4938"/>
                    <a:pt x="18394" y="5026"/>
                    <a:pt x="17248" y="5026"/>
                  </a:cubicBezTo>
                  <a:cubicBezTo>
                    <a:pt x="12229" y="5026"/>
                    <a:pt x="6625" y="3354"/>
                    <a:pt x="774"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3652500" y="4083650"/>
              <a:ext cx="452975" cy="137250"/>
            </a:xfrm>
            <a:custGeom>
              <a:avLst/>
              <a:gdLst/>
              <a:ahLst/>
              <a:cxnLst/>
              <a:rect l="l" t="t" r="r" b="b"/>
              <a:pathLst>
                <a:path w="18119" h="5490" extrusionOk="0">
                  <a:moveTo>
                    <a:pt x="0" y="1"/>
                  </a:moveTo>
                  <a:cubicBezTo>
                    <a:pt x="2" y="2"/>
                    <a:pt x="3" y="4"/>
                    <a:pt x="5" y="5"/>
                  </a:cubicBezTo>
                  <a:lnTo>
                    <a:pt x="5" y="5"/>
                  </a:lnTo>
                  <a:cubicBezTo>
                    <a:pt x="3" y="2"/>
                    <a:pt x="3" y="1"/>
                    <a:pt x="0" y="1"/>
                  </a:cubicBezTo>
                  <a:close/>
                  <a:moveTo>
                    <a:pt x="5" y="5"/>
                  </a:moveTo>
                  <a:lnTo>
                    <a:pt x="5" y="5"/>
                  </a:lnTo>
                  <a:cubicBezTo>
                    <a:pt x="5" y="5"/>
                    <a:pt x="6" y="6"/>
                    <a:pt x="6" y="7"/>
                  </a:cubicBezTo>
                  <a:cubicBezTo>
                    <a:pt x="2518" y="1447"/>
                    <a:pt x="5000" y="2605"/>
                    <a:pt x="7427" y="3479"/>
                  </a:cubicBezTo>
                  <a:lnTo>
                    <a:pt x="7427" y="3479"/>
                  </a:lnTo>
                  <a:cubicBezTo>
                    <a:pt x="5000" y="2605"/>
                    <a:pt x="2520" y="1447"/>
                    <a:pt x="9" y="7"/>
                  </a:cubicBezTo>
                  <a:cubicBezTo>
                    <a:pt x="8" y="7"/>
                    <a:pt x="6" y="6"/>
                    <a:pt x="5" y="5"/>
                  </a:cubicBezTo>
                  <a:close/>
                  <a:moveTo>
                    <a:pt x="7427" y="3479"/>
                  </a:moveTo>
                  <a:lnTo>
                    <a:pt x="7427" y="3479"/>
                  </a:lnTo>
                  <a:cubicBezTo>
                    <a:pt x="9561" y="4247"/>
                    <a:pt x="11653" y="4796"/>
                    <a:pt x="13688" y="5124"/>
                  </a:cubicBezTo>
                  <a:lnTo>
                    <a:pt x="13688" y="5124"/>
                  </a:lnTo>
                  <a:cubicBezTo>
                    <a:pt x="11654" y="4796"/>
                    <a:pt x="9561" y="4247"/>
                    <a:pt x="7427" y="3479"/>
                  </a:cubicBezTo>
                  <a:close/>
                  <a:moveTo>
                    <a:pt x="13688" y="5124"/>
                  </a:moveTo>
                  <a:lnTo>
                    <a:pt x="13688" y="5124"/>
                  </a:lnTo>
                  <a:cubicBezTo>
                    <a:pt x="15198" y="5368"/>
                    <a:pt x="16676" y="5490"/>
                    <a:pt x="18116" y="5490"/>
                  </a:cubicBezTo>
                  <a:lnTo>
                    <a:pt x="18119" y="5490"/>
                  </a:lnTo>
                  <a:cubicBezTo>
                    <a:pt x="16678" y="5490"/>
                    <a:pt x="15199" y="5368"/>
                    <a:pt x="13688" y="512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3003725" y="1793475"/>
              <a:ext cx="400" cy="250"/>
            </a:xfrm>
            <a:custGeom>
              <a:avLst/>
              <a:gdLst/>
              <a:ahLst/>
              <a:cxnLst/>
              <a:rect l="l" t="t" r="r" b="b"/>
              <a:pathLst>
                <a:path w="16" h="10" extrusionOk="0">
                  <a:moveTo>
                    <a:pt x="15" y="1"/>
                  </a:moveTo>
                  <a:lnTo>
                    <a:pt x="1" y="10"/>
                  </a:lnTo>
                  <a:lnTo>
                    <a:pt x="1" y="10"/>
                  </a:lnTo>
                  <a:lnTo>
                    <a:pt x="7" y="7"/>
                  </a:lnTo>
                  <a:cubicBezTo>
                    <a:pt x="10" y="4"/>
                    <a:pt x="12" y="4"/>
                    <a:pt x="1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2734550" y="1980475"/>
              <a:ext cx="5325" cy="13900"/>
            </a:xfrm>
            <a:custGeom>
              <a:avLst/>
              <a:gdLst/>
              <a:ahLst/>
              <a:cxnLst/>
              <a:rect l="l" t="t" r="r" b="b"/>
              <a:pathLst>
                <a:path w="213" h="556" extrusionOk="0">
                  <a:moveTo>
                    <a:pt x="1" y="556"/>
                  </a:moveTo>
                  <a:cubicBezTo>
                    <a:pt x="79" y="377"/>
                    <a:pt x="132" y="177"/>
                    <a:pt x="213" y="1"/>
                  </a:cubicBezTo>
                  <a:cubicBezTo>
                    <a:pt x="132" y="177"/>
                    <a:pt x="79" y="377"/>
                    <a:pt x="1" y="556"/>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2943350" y="1813575"/>
              <a:ext cx="32100" cy="22600"/>
            </a:xfrm>
            <a:custGeom>
              <a:avLst/>
              <a:gdLst/>
              <a:ahLst/>
              <a:cxnLst/>
              <a:rect l="l" t="t" r="r" b="b"/>
              <a:pathLst>
                <a:path w="1284" h="904" extrusionOk="0">
                  <a:moveTo>
                    <a:pt x="1283" y="0"/>
                  </a:moveTo>
                  <a:cubicBezTo>
                    <a:pt x="854" y="299"/>
                    <a:pt x="403" y="567"/>
                    <a:pt x="1" y="904"/>
                  </a:cubicBezTo>
                  <a:cubicBezTo>
                    <a:pt x="403" y="570"/>
                    <a:pt x="854" y="299"/>
                    <a:pt x="128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2890975" y="1859550"/>
              <a:ext cx="28725" cy="28575"/>
            </a:xfrm>
            <a:custGeom>
              <a:avLst/>
              <a:gdLst/>
              <a:ahLst/>
              <a:cxnLst/>
              <a:rect l="l" t="t" r="r" b="b"/>
              <a:pathLst>
                <a:path w="1149" h="1143" extrusionOk="0">
                  <a:moveTo>
                    <a:pt x="1148" y="1"/>
                  </a:moveTo>
                  <a:cubicBezTo>
                    <a:pt x="764" y="379"/>
                    <a:pt x="355" y="728"/>
                    <a:pt x="0" y="1142"/>
                  </a:cubicBezTo>
                  <a:cubicBezTo>
                    <a:pt x="358" y="728"/>
                    <a:pt x="764" y="379"/>
                    <a:pt x="114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2846125" y="1914075"/>
              <a:ext cx="25925" cy="35475"/>
            </a:xfrm>
            <a:custGeom>
              <a:avLst/>
              <a:gdLst/>
              <a:ahLst/>
              <a:cxnLst/>
              <a:rect l="l" t="t" r="r" b="b"/>
              <a:pathLst>
                <a:path w="1037" h="1419" extrusionOk="0">
                  <a:moveTo>
                    <a:pt x="0" y="1418"/>
                  </a:moveTo>
                  <a:cubicBezTo>
                    <a:pt x="317" y="911"/>
                    <a:pt x="684" y="466"/>
                    <a:pt x="1036" y="0"/>
                  </a:cubicBezTo>
                  <a:cubicBezTo>
                    <a:pt x="684" y="466"/>
                    <a:pt x="317" y="911"/>
                    <a:pt x="0" y="141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3771975" y="3933450"/>
              <a:ext cx="176800" cy="103600"/>
            </a:xfrm>
            <a:custGeom>
              <a:avLst/>
              <a:gdLst/>
              <a:ahLst/>
              <a:cxnLst/>
              <a:rect l="l" t="t" r="r" b="b"/>
              <a:pathLst>
                <a:path w="7072" h="4144" extrusionOk="0">
                  <a:moveTo>
                    <a:pt x="0" y="4143"/>
                  </a:moveTo>
                  <a:lnTo>
                    <a:pt x="7071" y="0"/>
                  </a:lnTo>
                  <a:lnTo>
                    <a:pt x="7071" y="0"/>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4317150" y="4167675"/>
              <a:ext cx="26450" cy="13025"/>
            </a:xfrm>
            <a:custGeom>
              <a:avLst/>
              <a:gdLst/>
              <a:ahLst/>
              <a:cxnLst/>
              <a:rect l="l" t="t" r="r" b="b"/>
              <a:pathLst>
                <a:path w="1058" h="521" extrusionOk="0">
                  <a:moveTo>
                    <a:pt x="1058" y="1"/>
                  </a:moveTo>
                  <a:cubicBezTo>
                    <a:pt x="705" y="171"/>
                    <a:pt x="365" y="371"/>
                    <a:pt x="1" y="520"/>
                  </a:cubicBezTo>
                  <a:cubicBezTo>
                    <a:pt x="365" y="371"/>
                    <a:pt x="705" y="171"/>
                    <a:pt x="1058"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3806675" y="4071950"/>
              <a:ext cx="50375" cy="20450"/>
            </a:xfrm>
            <a:custGeom>
              <a:avLst/>
              <a:gdLst/>
              <a:ahLst/>
              <a:cxnLst/>
              <a:rect l="l" t="t" r="r" b="b"/>
              <a:pathLst>
                <a:path w="2015" h="818" extrusionOk="0">
                  <a:moveTo>
                    <a:pt x="0" y="0"/>
                  </a:moveTo>
                  <a:cubicBezTo>
                    <a:pt x="675" y="296"/>
                    <a:pt x="1346" y="573"/>
                    <a:pt x="2015" y="818"/>
                  </a:cubicBezTo>
                  <a:cubicBezTo>
                    <a:pt x="1349" y="570"/>
                    <a:pt x="675" y="293"/>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4276350" y="4180675"/>
              <a:ext cx="40825" cy="13675"/>
            </a:xfrm>
            <a:custGeom>
              <a:avLst/>
              <a:gdLst/>
              <a:ahLst/>
              <a:cxnLst/>
              <a:rect l="l" t="t" r="r" b="b"/>
              <a:pathLst>
                <a:path w="1633" h="547" extrusionOk="0">
                  <a:moveTo>
                    <a:pt x="1633" y="0"/>
                  </a:moveTo>
                  <a:cubicBezTo>
                    <a:pt x="1105" y="218"/>
                    <a:pt x="549" y="373"/>
                    <a:pt x="0" y="546"/>
                  </a:cubicBezTo>
                  <a:cubicBezTo>
                    <a:pt x="549" y="373"/>
                    <a:pt x="1105" y="218"/>
                    <a:pt x="1633"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4343575" y="4149325"/>
              <a:ext cx="37050" cy="18375"/>
            </a:xfrm>
            <a:custGeom>
              <a:avLst/>
              <a:gdLst/>
              <a:ahLst/>
              <a:cxnLst/>
              <a:rect l="l" t="t" r="r" b="b"/>
              <a:pathLst>
                <a:path w="1482" h="735" extrusionOk="0">
                  <a:moveTo>
                    <a:pt x="1481" y="0"/>
                  </a:moveTo>
                  <a:lnTo>
                    <a:pt x="1481" y="0"/>
                  </a:lnTo>
                  <a:cubicBezTo>
                    <a:pt x="1004" y="281"/>
                    <a:pt x="496" y="496"/>
                    <a:pt x="1" y="735"/>
                  </a:cubicBezTo>
                  <a:cubicBezTo>
                    <a:pt x="487" y="502"/>
                    <a:pt x="983" y="296"/>
                    <a:pt x="1448" y="24"/>
                  </a:cubicBezTo>
                  <a:cubicBezTo>
                    <a:pt x="1460" y="18"/>
                    <a:pt x="1469" y="9"/>
                    <a:pt x="148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4202475" y="4203075"/>
              <a:ext cx="47400" cy="9025"/>
            </a:xfrm>
            <a:custGeom>
              <a:avLst/>
              <a:gdLst/>
              <a:ahLst/>
              <a:cxnLst/>
              <a:rect l="l" t="t" r="r" b="b"/>
              <a:pathLst>
                <a:path w="1896" h="361" extrusionOk="0">
                  <a:moveTo>
                    <a:pt x="1896" y="0"/>
                  </a:moveTo>
                  <a:lnTo>
                    <a:pt x="1896" y="0"/>
                  </a:lnTo>
                  <a:cubicBezTo>
                    <a:pt x="1279" y="158"/>
                    <a:pt x="638" y="253"/>
                    <a:pt x="0" y="361"/>
                  </a:cubicBezTo>
                  <a:cubicBezTo>
                    <a:pt x="641" y="253"/>
                    <a:pt x="1279" y="158"/>
                    <a:pt x="189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3976875" y="4127150"/>
              <a:ext cx="46900" cy="7875"/>
            </a:xfrm>
            <a:custGeom>
              <a:avLst/>
              <a:gdLst/>
              <a:ahLst/>
              <a:cxnLst/>
              <a:rect l="l" t="t" r="r" b="b"/>
              <a:pathLst>
                <a:path w="1876" h="315" extrusionOk="0">
                  <a:moveTo>
                    <a:pt x="1" y="1"/>
                  </a:moveTo>
                  <a:lnTo>
                    <a:pt x="1" y="1"/>
                  </a:lnTo>
                  <a:cubicBezTo>
                    <a:pt x="637" y="132"/>
                    <a:pt x="1257" y="231"/>
                    <a:pt x="1875" y="314"/>
                  </a:cubicBezTo>
                  <a:cubicBezTo>
                    <a:pt x="1257" y="231"/>
                    <a:pt x="634" y="129"/>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3893075" y="4104775"/>
              <a:ext cx="48675" cy="14125"/>
            </a:xfrm>
            <a:custGeom>
              <a:avLst/>
              <a:gdLst/>
              <a:ahLst/>
              <a:cxnLst/>
              <a:rect l="l" t="t" r="r" b="b"/>
              <a:pathLst>
                <a:path w="1947" h="565" extrusionOk="0">
                  <a:moveTo>
                    <a:pt x="1947" y="565"/>
                  </a:moveTo>
                  <a:cubicBezTo>
                    <a:pt x="1305" y="400"/>
                    <a:pt x="654" y="212"/>
                    <a:pt x="1" y="0"/>
                  </a:cubicBezTo>
                  <a:cubicBezTo>
                    <a:pt x="654" y="212"/>
                    <a:pt x="1305" y="400"/>
                    <a:pt x="1947" y="56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2894625" y="1751100"/>
              <a:ext cx="32200" cy="22625"/>
            </a:xfrm>
            <a:custGeom>
              <a:avLst/>
              <a:gdLst/>
              <a:ahLst/>
              <a:cxnLst/>
              <a:rect l="l" t="t" r="r" b="b"/>
              <a:pathLst>
                <a:path w="1288" h="905" extrusionOk="0">
                  <a:moveTo>
                    <a:pt x="1287" y="0"/>
                  </a:moveTo>
                  <a:cubicBezTo>
                    <a:pt x="857" y="302"/>
                    <a:pt x="404" y="567"/>
                    <a:pt x="1" y="905"/>
                  </a:cubicBezTo>
                  <a:cubicBezTo>
                    <a:pt x="404" y="567"/>
                    <a:pt x="860" y="302"/>
                    <a:pt x="128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2662475" y="1994900"/>
              <a:ext cx="71875" cy="387025"/>
            </a:xfrm>
            <a:custGeom>
              <a:avLst/>
              <a:gdLst/>
              <a:ahLst/>
              <a:cxnLst/>
              <a:rect l="l" t="t" r="r" b="b"/>
              <a:pathLst>
                <a:path w="2875" h="15481" extrusionOk="0">
                  <a:moveTo>
                    <a:pt x="2874" y="1"/>
                  </a:moveTo>
                  <a:lnTo>
                    <a:pt x="2874" y="1"/>
                  </a:lnTo>
                  <a:cubicBezTo>
                    <a:pt x="1003" y="4336"/>
                    <a:pt x="1" y="9540"/>
                    <a:pt x="1" y="15480"/>
                  </a:cubicBezTo>
                  <a:lnTo>
                    <a:pt x="1" y="15480"/>
                  </a:lnTo>
                  <a:cubicBezTo>
                    <a:pt x="1" y="9543"/>
                    <a:pt x="1003" y="4336"/>
                    <a:pt x="2874"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2834250" y="1802475"/>
              <a:ext cx="30750" cy="30050"/>
            </a:xfrm>
            <a:custGeom>
              <a:avLst/>
              <a:gdLst/>
              <a:ahLst/>
              <a:cxnLst/>
              <a:rect l="l" t="t" r="r" b="b"/>
              <a:pathLst>
                <a:path w="1230" h="1202" extrusionOk="0">
                  <a:moveTo>
                    <a:pt x="1229" y="0"/>
                  </a:moveTo>
                  <a:cubicBezTo>
                    <a:pt x="821" y="400"/>
                    <a:pt x="379" y="766"/>
                    <a:pt x="1" y="1202"/>
                  </a:cubicBezTo>
                  <a:cubicBezTo>
                    <a:pt x="382" y="766"/>
                    <a:pt x="821" y="400"/>
                    <a:pt x="122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2739850" y="1925325"/>
              <a:ext cx="29875" cy="55175"/>
            </a:xfrm>
            <a:custGeom>
              <a:avLst/>
              <a:gdLst/>
              <a:ahLst/>
              <a:cxnLst/>
              <a:rect l="l" t="t" r="r" b="b"/>
              <a:pathLst>
                <a:path w="1195" h="2207" extrusionOk="0">
                  <a:moveTo>
                    <a:pt x="1" y="2207"/>
                  </a:moveTo>
                  <a:cubicBezTo>
                    <a:pt x="356" y="1428"/>
                    <a:pt x="780" y="720"/>
                    <a:pt x="1195" y="1"/>
                  </a:cubicBezTo>
                  <a:cubicBezTo>
                    <a:pt x="780" y="720"/>
                    <a:pt x="356" y="1428"/>
                    <a:pt x="1" y="220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2782625" y="1860575"/>
              <a:ext cx="30625" cy="41050"/>
            </a:xfrm>
            <a:custGeom>
              <a:avLst/>
              <a:gdLst/>
              <a:ahLst/>
              <a:cxnLst/>
              <a:rect l="l" t="t" r="r" b="b"/>
              <a:pathLst>
                <a:path w="1225" h="1642" extrusionOk="0">
                  <a:moveTo>
                    <a:pt x="0" y="1642"/>
                  </a:moveTo>
                  <a:cubicBezTo>
                    <a:pt x="373" y="1057"/>
                    <a:pt x="809" y="540"/>
                    <a:pt x="1224" y="0"/>
                  </a:cubicBezTo>
                  <a:cubicBezTo>
                    <a:pt x="809" y="540"/>
                    <a:pt x="373" y="1057"/>
                    <a:pt x="0" y="1642"/>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4207925" y="4118800"/>
              <a:ext cx="43900" cy="12200"/>
            </a:xfrm>
            <a:custGeom>
              <a:avLst/>
              <a:gdLst/>
              <a:ahLst/>
              <a:cxnLst/>
              <a:rect l="l" t="t" r="r" b="b"/>
              <a:pathLst>
                <a:path w="1756" h="488" extrusionOk="0">
                  <a:moveTo>
                    <a:pt x="1755" y="1"/>
                  </a:moveTo>
                  <a:cubicBezTo>
                    <a:pt x="1179" y="183"/>
                    <a:pt x="600" y="365"/>
                    <a:pt x="0" y="487"/>
                  </a:cubicBezTo>
                  <a:cubicBezTo>
                    <a:pt x="600" y="365"/>
                    <a:pt x="1179" y="183"/>
                    <a:pt x="175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4134700" y="4135300"/>
              <a:ext cx="43975" cy="4950"/>
            </a:xfrm>
            <a:custGeom>
              <a:avLst/>
              <a:gdLst/>
              <a:ahLst/>
              <a:cxnLst/>
              <a:rect l="l" t="t" r="r" b="b"/>
              <a:pathLst>
                <a:path w="1759" h="198" extrusionOk="0">
                  <a:moveTo>
                    <a:pt x="1759" y="0"/>
                  </a:moveTo>
                  <a:cubicBezTo>
                    <a:pt x="1180" y="84"/>
                    <a:pt x="598" y="164"/>
                    <a:pt x="1" y="197"/>
                  </a:cubicBezTo>
                  <a:cubicBezTo>
                    <a:pt x="598" y="164"/>
                    <a:pt x="1180" y="84"/>
                    <a:pt x="175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4057550" y="4138950"/>
              <a:ext cx="45325" cy="1600"/>
            </a:xfrm>
            <a:custGeom>
              <a:avLst/>
              <a:gdLst/>
              <a:ahLst/>
              <a:cxnLst/>
              <a:rect l="l" t="t" r="r" b="b"/>
              <a:pathLst>
                <a:path w="1813" h="64" extrusionOk="0">
                  <a:moveTo>
                    <a:pt x="0" y="0"/>
                  </a:moveTo>
                  <a:lnTo>
                    <a:pt x="0" y="0"/>
                  </a:lnTo>
                  <a:cubicBezTo>
                    <a:pt x="612" y="51"/>
                    <a:pt x="1215" y="60"/>
                    <a:pt x="1812" y="63"/>
                  </a:cubicBezTo>
                  <a:cubicBezTo>
                    <a:pt x="1215" y="60"/>
                    <a:pt x="615" y="51"/>
                    <a:pt x="0"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4276800" y="4087525"/>
              <a:ext cx="50225" cy="23700"/>
            </a:xfrm>
            <a:custGeom>
              <a:avLst/>
              <a:gdLst/>
              <a:ahLst/>
              <a:cxnLst/>
              <a:rect l="l" t="t" r="r" b="b"/>
              <a:pathLst>
                <a:path w="2009" h="948" extrusionOk="0">
                  <a:moveTo>
                    <a:pt x="2009" y="1"/>
                  </a:moveTo>
                  <a:cubicBezTo>
                    <a:pt x="1355" y="353"/>
                    <a:pt x="693" y="684"/>
                    <a:pt x="0" y="947"/>
                  </a:cubicBezTo>
                  <a:cubicBezTo>
                    <a:pt x="693" y="684"/>
                    <a:pt x="1355" y="353"/>
                    <a:pt x="2009"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4340900" y="4058725"/>
              <a:ext cx="37025" cy="22125"/>
            </a:xfrm>
            <a:custGeom>
              <a:avLst/>
              <a:gdLst/>
              <a:ahLst/>
              <a:cxnLst/>
              <a:rect l="l" t="t" r="r" b="b"/>
              <a:pathLst>
                <a:path w="1481" h="885" extrusionOk="0">
                  <a:moveTo>
                    <a:pt x="1260" y="1"/>
                  </a:moveTo>
                  <a:cubicBezTo>
                    <a:pt x="846" y="296"/>
                    <a:pt x="453" y="618"/>
                    <a:pt x="13" y="877"/>
                  </a:cubicBezTo>
                  <a:lnTo>
                    <a:pt x="13" y="877"/>
                  </a:lnTo>
                  <a:cubicBezTo>
                    <a:pt x="18" y="874"/>
                    <a:pt x="24" y="872"/>
                    <a:pt x="30" y="869"/>
                  </a:cubicBezTo>
                  <a:lnTo>
                    <a:pt x="1481" y="19"/>
                  </a:lnTo>
                  <a:cubicBezTo>
                    <a:pt x="1409" y="19"/>
                    <a:pt x="1331" y="4"/>
                    <a:pt x="1260" y="1"/>
                  </a:cubicBezTo>
                  <a:close/>
                  <a:moveTo>
                    <a:pt x="13" y="877"/>
                  </a:moveTo>
                  <a:lnTo>
                    <a:pt x="13" y="877"/>
                  </a:lnTo>
                  <a:cubicBezTo>
                    <a:pt x="8" y="879"/>
                    <a:pt x="3" y="881"/>
                    <a:pt x="0" y="884"/>
                  </a:cubicBezTo>
                  <a:cubicBezTo>
                    <a:pt x="4" y="882"/>
                    <a:pt x="9" y="879"/>
                    <a:pt x="13" y="87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4105375" y="4216575"/>
              <a:ext cx="72525" cy="4325"/>
            </a:xfrm>
            <a:custGeom>
              <a:avLst/>
              <a:gdLst/>
              <a:ahLst/>
              <a:cxnLst/>
              <a:rect l="l" t="t" r="r" b="b"/>
              <a:pathLst>
                <a:path w="2901" h="173" extrusionOk="0">
                  <a:moveTo>
                    <a:pt x="2901" y="0"/>
                  </a:moveTo>
                  <a:cubicBezTo>
                    <a:pt x="1963" y="115"/>
                    <a:pt x="1019" y="173"/>
                    <a:pt x="73" y="173"/>
                  </a:cubicBezTo>
                  <a:lnTo>
                    <a:pt x="73" y="173"/>
                  </a:lnTo>
                  <a:cubicBezTo>
                    <a:pt x="50" y="173"/>
                    <a:pt x="27" y="173"/>
                    <a:pt x="4" y="173"/>
                  </a:cubicBezTo>
                  <a:lnTo>
                    <a:pt x="1" y="173"/>
                  </a:lnTo>
                  <a:cubicBezTo>
                    <a:pt x="24" y="173"/>
                    <a:pt x="48" y="173"/>
                    <a:pt x="71" y="173"/>
                  </a:cubicBezTo>
                  <a:cubicBezTo>
                    <a:pt x="72" y="173"/>
                    <a:pt x="72" y="173"/>
                    <a:pt x="73" y="173"/>
                  </a:cubicBezTo>
                  <a:lnTo>
                    <a:pt x="73" y="173"/>
                  </a:lnTo>
                  <a:cubicBezTo>
                    <a:pt x="73" y="173"/>
                    <a:pt x="74" y="173"/>
                    <a:pt x="74" y="173"/>
                  </a:cubicBezTo>
                  <a:cubicBezTo>
                    <a:pt x="1018" y="173"/>
                    <a:pt x="1962" y="115"/>
                    <a:pt x="290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672275" y="4003125"/>
              <a:ext cx="850" cy="475"/>
            </a:xfrm>
            <a:custGeom>
              <a:avLst/>
              <a:gdLst/>
              <a:ahLst/>
              <a:cxnLst/>
              <a:rect l="l" t="t" r="r" b="b"/>
              <a:pathLst>
                <a:path w="34" h="19" extrusionOk="0">
                  <a:moveTo>
                    <a:pt x="30" y="1"/>
                  </a:moveTo>
                  <a:lnTo>
                    <a:pt x="0" y="19"/>
                  </a:lnTo>
                  <a:lnTo>
                    <a:pt x="3" y="19"/>
                  </a:lnTo>
                  <a:lnTo>
                    <a:pt x="33" y="1"/>
                  </a:ln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2830900" y="1949550"/>
              <a:ext cx="15225" cy="28800"/>
            </a:xfrm>
            <a:custGeom>
              <a:avLst/>
              <a:gdLst/>
              <a:ahLst/>
              <a:cxnLst/>
              <a:rect l="l" t="t" r="r" b="b"/>
              <a:pathLst>
                <a:path w="609" h="1152" extrusionOk="0">
                  <a:moveTo>
                    <a:pt x="609" y="0"/>
                  </a:moveTo>
                  <a:cubicBezTo>
                    <a:pt x="385" y="361"/>
                    <a:pt x="206" y="773"/>
                    <a:pt x="1" y="1151"/>
                  </a:cubicBezTo>
                  <a:cubicBezTo>
                    <a:pt x="209" y="773"/>
                    <a:pt x="385" y="361"/>
                    <a:pt x="609"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2872025" y="1888100"/>
              <a:ext cx="18975" cy="26000"/>
            </a:xfrm>
            <a:custGeom>
              <a:avLst/>
              <a:gdLst/>
              <a:ahLst/>
              <a:cxnLst/>
              <a:rect l="l" t="t" r="r" b="b"/>
              <a:pathLst>
                <a:path w="759" h="1040" extrusionOk="0">
                  <a:moveTo>
                    <a:pt x="0" y="1039"/>
                  </a:moveTo>
                  <a:cubicBezTo>
                    <a:pt x="254" y="696"/>
                    <a:pt x="484" y="320"/>
                    <a:pt x="758" y="0"/>
                  </a:cubicBezTo>
                  <a:cubicBezTo>
                    <a:pt x="484" y="320"/>
                    <a:pt x="254" y="696"/>
                    <a:pt x="0" y="103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2797325" y="2019875"/>
              <a:ext cx="11725" cy="31525"/>
            </a:xfrm>
            <a:custGeom>
              <a:avLst/>
              <a:gdLst/>
              <a:ahLst/>
              <a:cxnLst/>
              <a:rect l="l" t="t" r="r" b="b"/>
              <a:pathLst>
                <a:path w="469" h="1261" extrusionOk="0">
                  <a:moveTo>
                    <a:pt x="0" y="1260"/>
                  </a:moveTo>
                  <a:cubicBezTo>
                    <a:pt x="161" y="846"/>
                    <a:pt x="293" y="398"/>
                    <a:pt x="469" y="1"/>
                  </a:cubicBezTo>
                  <a:cubicBezTo>
                    <a:pt x="293" y="398"/>
                    <a:pt x="161" y="846"/>
                    <a:pt x="0" y="126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2750825" y="2186000"/>
              <a:ext cx="7925" cy="58150"/>
            </a:xfrm>
            <a:custGeom>
              <a:avLst/>
              <a:gdLst/>
              <a:ahLst/>
              <a:cxnLst/>
              <a:rect l="l" t="t" r="r" b="b"/>
              <a:pathLst>
                <a:path w="317" h="2326" extrusionOk="0">
                  <a:moveTo>
                    <a:pt x="316" y="0"/>
                  </a:moveTo>
                  <a:cubicBezTo>
                    <a:pt x="176" y="745"/>
                    <a:pt x="99" y="1542"/>
                    <a:pt x="1" y="2325"/>
                  </a:cubicBezTo>
                  <a:cubicBezTo>
                    <a:pt x="99" y="1545"/>
                    <a:pt x="176" y="745"/>
                    <a:pt x="31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2741650" y="2280825"/>
              <a:ext cx="4325" cy="101675"/>
            </a:xfrm>
            <a:custGeom>
              <a:avLst/>
              <a:gdLst/>
              <a:ahLst/>
              <a:cxnLst/>
              <a:rect l="l" t="t" r="r" b="b"/>
              <a:pathLst>
                <a:path w="173" h="4067" extrusionOk="0">
                  <a:moveTo>
                    <a:pt x="172" y="1"/>
                  </a:moveTo>
                  <a:lnTo>
                    <a:pt x="172" y="1"/>
                  </a:lnTo>
                  <a:cubicBezTo>
                    <a:pt x="57" y="1310"/>
                    <a:pt x="1" y="2663"/>
                    <a:pt x="1" y="4067"/>
                  </a:cubicBezTo>
                  <a:cubicBezTo>
                    <a:pt x="1" y="2666"/>
                    <a:pt x="57" y="1310"/>
                    <a:pt x="17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2919700" y="1836150"/>
              <a:ext cx="23675" cy="23400"/>
            </a:xfrm>
            <a:custGeom>
              <a:avLst/>
              <a:gdLst/>
              <a:ahLst/>
              <a:cxnLst/>
              <a:rect l="l" t="t" r="r" b="b"/>
              <a:pathLst>
                <a:path w="947" h="936" extrusionOk="0">
                  <a:moveTo>
                    <a:pt x="1" y="935"/>
                  </a:moveTo>
                  <a:cubicBezTo>
                    <a:pt x="320" y="628"/>
                    <a:pt x="612" y="285"/>
                    <a:pt x="947" y="1"/>
                  </a:cubicBezTo>
                  <a:cubicBezTo>
                    <a:pt x="612" y="285"/>
                    <a:pt x="320" y="628"/>
                    <a:pt x="1" y="93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2770825" y="2098825"/>
              <a:ext cx="9050" cy="37200"/>
            </a:xfrm>
            <a:custGeom>
              <a:avLst/>
              <a:gdLst/>
              <a:ahLst/>
              <a:cxnLst/>
              <a:rect l="l" t="t" r="r" b="b"/>
              <a:pathLst>
                <a:path w="362" h="1488" extrusionOk="0">
                  <a:moveTo>
                    <a:pt x="1" y="1487"/>
                  </a:moveTo>
                  <a:cubicBezTo>
                    <a:pt x="123" y="995"/>
                    <a:pt x="216" y="475"/>
                    <a:pt x="362" y="1"/>
                  </a:cubicBezTo>
                  <a:cubicBezTo>
                    <a:pt x="216" y="475"/>
                    <a:pt x="123" y="995"/>
                    <a:pt x="1" y="148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2662400" y="1655675"/>
              <a:ext cx="1009975" cy="2428075"/>
            </a:xfrm>
            <a:custGeom>
              <a:avLst/>
              <a:gdLst/>
              <a:ahLst/>
              <a:cxnLst/>
              <a:rect l="l" t="t" r="r" b="b"/>
              <a:pathLst>
                <a:path w="40399" h="97123" extrusionOk="0">
                  <a:moveTo>
                    <a:pt x="23042" y="1"/>
                  </a:moveTo>
                  <a:cubicBezTo>
                    <a:pt x="19050" y="1"/>
                    <a:pt x="15334" y="882"/>
                    <a:pt x="12072" y="2775"/>
                  </a:cubicBezTo>
                  <a:cubicBezTo>
                    <a:pt x="11543" y="3083"/>
                    <a:pt x="11072" y="3468"/>
                    <a:pt x="10579" y="3817"/>
                  </a:cubicBezTo>
                  <a:cubicBezTo>
                    <a:pt x="10149" y="4119"/>
                    <a:pt x="9693" y="4387"/>
                    <a:pt x="9290" y="4722"/>
                  </a:cubicBezTo>
                  <a:cubicBezTo>
                    <a:pt x="8869" y="5071"/>
                    <a:pt x="8502" y="5486"/>
                    <a:pt x="8108" y="5871"/>
                  </a:cubicBezTo>
                  <a:cubicBezTo>
                    <a:pt x="7696" y="6271"/>
                    <a:pt x="7257" y="6638"/>
                    <a:pt x="6875" y="7074"/>
                  </a:cubicBezTo>
                  <a:cubicBezTo>
                    <a:pt x="6573" y="7420"/>
                    <a:pt x="6317" y="7826"/>
                    <a:pt x="6033" y="8196"/>
                  </a:cubicBezTo>
                  <a:cubicBezTo>
                    <a:pt x="5618" y="8736"/>
                    <a:pt x="5182" y="9253"/>
                    <a:pt x="4809" y="9838"/>
                  </a:cubicBezTo>
                  <a:cubicBezTo>
                    <a:pt x="4621" y="10136"/>
                    <a:pt x="4472" y="10479"/>
                    <a:pt x="4293" y="10790"/>
                  </a:cubicBezTo>
                  <a:cubicBezTo>
                    <a:pt x="3878" y="11506"/>
                    <a:pt x="3457" y="12217"/>
                    <a:pt x="3099" y="12993"/>
                  </a:cubicBezTo>
                  <a:cubicBezTo>
                    <a:pt x="3018" y="13169"/>
                    <a:pt x="2965" y="13369"/>
                    <a:pt x="2887" y="13548"/>
                  </a:cubicBezTo>
                  <a:cubicBezTo>
                    <a:pt x="1006" y="17897"/>
                    <a:pt x="1" y="23121"/>
                    <a:pt x="4" y="29076"/>
                  </a:cubicBezTo>
                  <a:cubicBezTo>
                    <a:pt x="21" y="54101"/>
                    <a:pt x="17785" y="84625"/>
                    <a:pt x="39604" y="97123"/>
                  </a:cubicBezTo>
                  <a:cubicBezTo>
                    <a:pt x="39118" y="96839"/>
                    <a:pt x="38816" y="96320"/>
                    <a:pt x="38813" y="95759"/>
                  </a:cubicBezTo>
                  <a:cubicBezTo>
                    <a:pt x="38813" y="95194"/>
                    <a:pt x="39112" y="94672"/>
                    <a:pt x="39598" y="94385"/>
                  </a:cubicBezTo>
                  <a:lnTo>
                    <a:pt x="40398" y="93917"/>
                  </a:lnTo>
                  <a:cubicBezTo>
                    <a:pt x="39882" y="93609"/>
                    <a:pt x="39380" y="93245"/>
                    <a:pt x="38870" y="92920"/>
                  </a:cubicBezTo>
                  <a:cubicBezTo>
                    <a:pt x="38222" y="92505"/>
                    <a:pt x="37572" y="92102"/>
                    <a:pt x="36930" y="91651"/>
                  </a:cubicBezTo>
                  <a:cubicBezTo>
                    <a:pt x="36306" y="91212"/>
                    <a:pt x="35694" y="90732"/>
                    <a:pt x="35079" y="90266"/>
                  </a:cubicBezTo>
                  <a:cubicBezTo>
                    <a:pt x="34449" y="89789"/>
                    <a:pt x="33820" y="89326"/>
                    <a:pt x="33202" y="88822"/>
                  </a:cubicBezTo>
                  <a:cubicBezTo>
                    <a:pt x="32596" y="88323"/>
                    <a:pt x="32005" y="87789"/>
                    <a:pt x="31408" y="87263"/>
                  </a:cubicBezTo>
                  <a:cubicBezTo>
                    <a:pt x="30802" y="86732"/>
                    <a:pt x="30193" y="86216"/>
                    <a:pt x="29602" y="85658"/>
                  </a:cubicBezTo>
                  <a:cubicBezTo>
                    <a:pt x="29008" y="85102"/>
                    <a:pt x="28447" y="84520"/>
                    <a:pt x="27874" y="83941"/>
                  </a:cubicBezTo>
                  <a:cubicBezTo>
                    <a:pt x="27301" y="83365"/>
                    <a:pt x="26713" y="82798"/>
                    <a:pt x="26151" y="82198"/>
                  </a:cubicBezTo>
                  <a:cubicBezTo>
                    <a:pt x="25587" y="81595"/>
                    <a:pt x="25047" y="80959"/>
                    <a:pt x="24498" y="80335"/>
                  </a:cubicBezTo>
                  <a:cubicBezTo>
                    <a:pt x="23949" y="79712"/>
                    <a:pt x="23396" y="79109"/>
                    <a:pt x="22865" y="78470"/>
                  </a:cubicBezTo>
                  <a:cubicBezTo>
                    <a:pt x="22325" y="77819"/>
                    <a:pt x="21811" y="77139"/>
                    <a:pt x="21289" y="76467"/>
                  </a:cubicBezTo>
                  <a:cubicBezTo>
                    <a:pt x="20779" y="75816"/>
                    <a:pt x="20262" y="75175"/>
                    <a:pt x="19770" y="74506"/>
                  </a:cubicBezTo>
                  <a:cubicBezTo>
                    <a:pt x="19259" y="73813"/>
                    <a:pt x="18779" y="73094"/>
                    <a:pt x="18286" y="72384"/>
                  </a:cubicBezTo>
                  <a:cubicBezTo>
                    <a:pt x="17812" y="71703"/>
                    <a:pt x="17328" y="71034"/>
                    <a:pt x="16874" y="70339"/>
                  </a:cubicBezTo>
                  <a:cubicBezTo>
                    <a:pt x="16397" y="69611"/>
                    <a:pt x="15955" y="68861"/>
                    <a:pt x="15498" y="68118"/>
                  </a:cubicBezTo>
                  <a:cubicBezTo>
                    <a:pt x="15065" y="67414"/>
                    <a:pt x="14618" y="66718"/>
                    <a:pt x="14206" y="66002"/>
                  </a:cubicBezTo>
                  <a:cubicBezTo>
                    <a:pt x="13767" y="65244"/>
                    <a:pt x="13364" y="64465"/>
                    <a:pt x="12946" y="63695"/>
                  </a:cubicBezTo>
                  <a:cubicBezTo>
                    <a:pt x="12555" y="62972"/>
                    <a:pt x="12149" y="62259"/>
                    <a:pt x="11776" y="61528"/>
                  </a:cubicBezTo>
                  <a:cubicBezTo>
                    <a:pt x="11379" y="60742"/>
                    <a:pt x="11021" y="59946"/>
                    <a:pt x="10648" y="59152"/>
                  </a:cubicBezTo>
                  <a:cubicBezTo>
                    <a:pt x="10301" y="58417"/>
                    <a:pt x="9937" y="57689"/>
                    <a:pt x="9612" y="56946"/>
                  </a:cubicBezTo>
                  <a:cubicBezTo>
                    <a:pt x="9254" y="56128"/>
                    <a:pt x="8940" y="55304"/>
                    <a:pt x="8606" y="54480"/>
                  </a:cubicBezTo>
                  <a:cubicBezTo>
                    <a:pt x="8314" y="53752"/>
                    <a:pt x="8000" y="53029"/>
                    <a:pt x="7729" y="52298"/>
                  </a:cubicBezTo>
                  <a:cubicBezTo>
                    <a:pt x="7412" y="51447"/>
                    <a:pt x="7146" y="50594"/>
                    <a:pt x="6860" y="49743"/>
                  </a:cubicBezTo>
                  <a:cubicBezTo>
                    <a:pt x="6621" y="49030"/>
                    <a:pt x="6358" y="48316"/>
                    <a:pt x="6141" y="47603"/>
                  </a:cubicBezTo>
                  <a:cubicBezTo>
                    <a:pt x="5875" y="46728"/>
                    <a:pt x="5663" y="45854"/>
                    <a:pt x="5430" y="44979"/>
                  </a:cubicBezTo>
                  <a:cubicBezTo>
                    <a:pt x="5245" y="44287"/>
                    <a:pt x="5036" y="43594"/>
                    <a:pt x="4875" y="42902"/>
                  </a:cubicBezTo>
                  <a:cubicBezTo>
                    <a:pt x="4660" y="41991"/>
                    <a:pt x="4505" y="41087"/>
                    <a:pt x="4332" y="40182"/>
                  </a:cubicBezTo>
                  <a:cubicBezTo>
                    <a:pt x="4203" y="39529"/>
                    <a:pt x="4048" y="38872"/>
                    <a:pt x="3944" y="38221"/>
                  </a:cubicBezTo>
                  <a:cubicBezTo>
                    <a:pt x="3782" y="37218"/>
                    <a:pt x="3681" y="36230"/>
                    <a:pt x="3571" y="35236"/>
                  </a:cubicBezTo>
                  <a:cubicBezTo>
                    <a:pt x="3508" y="34693"/>
                    <a:pt x="3415" y="34144"/>
                    <a:pt x="3368" y="33604"/>
                  </a:cubicBezTo>
                  <a:cubicBezTo>
                    <a:pt x="3239" y="32075"/>
                    <a:pt x="3174" y="30565"/>
                    <a:pt x="3171" y="29073"/>
                  </a:cubicBezTo>
                  <a:cubicBezTo>
                    <a:pt x="3171" y="27667"/>
                    <a:pt x="3227" y="26306"/>
                    <a:pt x="3341" y="24992"/>
                  </a:cubicBezTo>
                  <a:cubicBezTo>
                    <a:pt x="3385" y="24491"/>
                    <a:pt x="3478" y="24028"/>
                    <a:pt x="3538" y="23538"/>
                  </a:cubicBezTo>
                  <a:cubicBezTo>
                    <a:pt x="3633" y="22753"/>
                    <a:pt x="3714" y="21954"/>
                    <a:pt x="3851" y="21204"/>
                  </a:cubicBezTo>
                  <a:cubicBezTo>
                    <a:pt x="3982" y="20512"/>
                    <a:pt x="4170" y="19873"/>
                    <a:pt x="4335" y="19213"/>
                  </a:cubicBezTo>
                  <a:cubicBezTo>
                    <a:pt x="4457" y="18721"/>
                    <a:pt x="4553" y="18198"/>
                    <a:pt x="4696" y="17727"/>
                  </a:cubicBezTo>
                  <a:cubicBezTo>
                    <a:pt x="4896" y="17061"/>
                    <a:pt x="5156" y="16455"/>
                    <a:pt x="5397" y="15828"/>
                  </a:cubicBezTo>
                  <a:cubicBezTo>
                    <a:pt x="5555" y="15411"/>
                    <a:pt x="5687" y="14966"/>
                    <a:pt x="5863" y="14569"/>
                  </a:cubicBezTo>
                  <a:cubicBezTo>
                    <a:pt x="6126" y="13981"/>
                    <a:pt x="6442" y="13452"/>
                    <a:pt x="6741" y="12906"/>
                  </a:cubicBezTo>
                  <a:cubicBezTo>
                    <a:pt x="6946" y="12524"/>
                    <a:pt x="7126" y="12112"/>
                    <a:pt x="7349" y="11751"/>
                  </a:cubicBezTo>
                  <a:cubicBezTo>
                    <a:pt x="7663" y="11244"/>
                    <a:pt x="8033" y="10802"/>
                    <a:pt x="8382" y="10333"/>
                  </a:cubicBezTo>
                  <a:cubicBezTo>
                    <a:pt x="8639" y="9993"/>
                    <a:pt x="8869" y="9617"/>
                    <a:pt x="9143" y="9297"/>
                  </a:cubicBezTo>
                  <a:cubicBezTo>
                    <a:pt x="9499" y="8880"/>
                    <a:pt x="9905" y="8530"/>
                    <a:pt x="10293" y="8154"/>
                  </a:cubicBezTo>
                  <a:cubicBezTo>
                    <a:pt x="10609" y="7844"/>
                    <a:pt x="10901" y="7501"/>
                    <a:pt x="11239" y="7220"/>
                  </a:cubicBezTo>
                  <a:cubicBezTo>
                    <a:pt x="11639" y="6883"/>
                    <a:pt x="12089" y="6611"/>
                    <a:pt x="12519" y="6313"/>
                  </a:cubicBezTo>
                  <a:cubicBezTo>
                    <a:pt x="12880" y="6062"/>
                    <a:pt x="13218" y="5775"/>
                    <a:pt x="13597" y="5551"/>
                  </a:cubicBezTo>
                  <a:lnTo>
                    <a:pt x="13651" y="5522"/>
                  </a:lnTo>
                  <a:lnTo>
                    <a:pt x="13660" y="5516"/>
                  </a:lnTo>
                  <a:cubicBezTo>
                    <a:pt x="13663" y="5516"/>
                    <a:pt x="13665" y="5513"/>
                    <a:pt x="13668" y="5513"/>
                  </a:cubicBezTo>
                  <a:lnTo>
                    <a:pt x="15056" y="4695"/>
                  </a:lnTo>
                  <a:lnTo>
                    <a:pt x="15056" y="4695"/>
                  </a:lnTo>
                  <a:cubicBezTo>
                    <a:pt x="15027" y="4748"/>
                    <a:pt x="15009" y="4814"/>
                    <a:pt x="14979" y="4868"/>
                  </a:cubicBezTo>
                  <a:cubicBezTo>
                    <a:pt x="16495" y="4157"/>
                    <a:pt x="18107" y="3662"/>
                    <a:pt x="19764" y="3399"/>
                  </a:cubicBezTo>
                  <a:cubicBezTo>
                    <a:pt x="20793" y="2107"/>
                    <a:pt x="21996" y="964"/>
                    <a:pt x="23340" y="2"/>
                  </a:cubicBezTo>
                  <a:cubicBezTo>
                    <a:pt x="23240" y="1"/>
                    <a:pt x="23141" y="1"/>
                    <a:pt x="23042"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a:off x="3652725" y="3935975"/>
              <a:ext cx="928925" cy="285000"/>
            </a:xfrm>
            <a:custGeom>
              <a:avLst/>
              <a:gdLst/>
              <a:ahLst/>
              <a:cxnLst/>
              <a:rect l="l" t="t" r="r" b="b"/>
              <a:pathLst>
                <a:path w="37157" h="11400" extrusionOk="0">
                  <a:moveTo>
                    <a:pt x="4063" y="4457"/>
                  </a:moveTo>
                  <a:lnTo>
                    <a:pt x="4021" y="4481"/>
                  </a:lnTo>
                  <a:cubicBezTo>
                    <a:pt x="4021" y="4481"/>
                    <a:pt x="4021" y="4481"/>
                    <a:pt x="4022" y="4481"/>
                  </a:cubicBezTo>
                  <a:lnTo>
                    <a:pt x="4022" y="4481"/>
                  </a:lnTo>
                  <a:lnTo>
                    <a:pt x="4063" y="4457"/>
                  </a:lnTo>
                  <a:close/>
                  <a:moveTo>
                    <a:pt x="0" y="5914"/>
                  </a:moveTo>
                  <a:cubicBezTo>
                    <a:pt x="2" y="5915"/>
                    <a:pt x="3" y="5915"/>
                    <a:pt x="5" y="5916"/>
                  </a:cubicBezTo>
                  <a:lnTo>
                    <a:pt x="5" y="5916"/>
                  </a:lnTo>
                  <a:cubicBezTo>
                    <a:pt x="3" y="5915"/>
                    <a:pt x="2" y="5915"/>
                    <a:pt x="0" y="5914"/>
                  </a:cubicBezTo>
                  <a:close/>
                  <a:moveTo>
                    <a:pt x="37156" y="0"/>
                  </a:moveTo>
                  <a:cubicBezTo>
                    <a:pt x="35658" y="705"/>
                    <a:pt x="34067" y="1197"/>
                    <a:pt x="32431" y="1463"/>
                  </a:cubicBezTo>
                  <a:cubicBezTo>
                    <a:pt x="31387" y="2779"/>
                    <a:pt x="30157" y="3941"/>
                    <a:pt x="28787" y="4914"/>
                  </a:cubicBezTo>
                  <a:cubicBezTo>
                    <a:pt x="28858" y="4914"/>
                    <a:pt x="28936" y="4932"/>
                    <a:pt x="29008" y="4932"/>
                  </a:cubicBezTo>
                  <a:lnTo>
                    <a:pt x="27557" y="5779"/>
                  </a:lnTo>
                  <a:cubicBezTo>
                    <a:pt x="27545" y="5785"/>
                    <a:pt x="27536" y="5788"/>
                    <a:pt x="27527" y="5794"/>
                  </a:cubicBezTo>
                  <a:cubicBezTo>
                    <a:pt x="27518" y="5800"/>
                    <a:pt x="27506" y="5812"/>
                    <a:pt x="27494" y="5818"/>
                  </a:cubicBezTo>
                  <a:cubicBezTo>
                    <a:pt x="27327" y="5914"/>
                    <a:pt x="27142" y="5973"/>
                    <a:pt x="26972" y="6063"/>
                  </a:cubicBezTo>
                  <a:cubicBezTo>
                    <a:pt x="26318" y="6415"/>
                    <a:pt x="25656" y="6746"/>
                    <a:pt x="24963" y="7009"/>
                  </a:cubicBezTo>
                  <a:cubicBezTo>
                    <a:pt x="24638" y="7131"/>
                    <a:pt x="24297" y="7209"/>
                    <a:pt x="23966" y="7314"/>
                  </a:cubicBezTo>
                  <a:cubicBezTo>
                    <a:pt x="23387" y="7496"/>
                    <a:pt x="22811" y="7678"/>
                    <a:pt x="22208" y="7800"/>
                  </a:cubicBezTo>
                  <a:cubicBezTo>
                    <a:pt x="21826" y="7881"/>
                    <a:pt x="21429" y="7916"/>
                    <a:pt x="21038" y="7973"/>
                  </a:cubicBezTo>
                  <a:cubicBezTo>
                    <a:pt x="20459" y="8057"/>
                    <a:pt x="19877" y="8137"/>
                    <a:pt x="19280" y="8170"/>
                  </a:cubicBezTo>
                  <a:cubicBezTo>
                    <a:pt x="19071" y="8182"/>
                    <a:pt x="18859" y="8185"/>
                    <a:pt x="18646" y="8185"/>
                  </a:cubicBezTo>
                  <a:cubicBezTo>
                    <a:pt x="18432" y="8185"/>
                    <a:pt x="18217" y="8182"/>
                    <a:pt x="18002" y="8182"/>
                  </a:cubicBezTo>
                  <a:cubicBezTo>
                    <a:pt x="17405" y="8179"/>
                    <a:pt x="16805" y="8170"/>
                    <a:pt x="16193" y="8119"/>
                  </a:cubicBezTo>
                  <a:cubicBezTo>
                    <a:pt x="15749" y="8081"/>
                    <a:pt x="15295" y="8021"/>
                    <a:pt x="14841" y="7961"/>
                  </a:cubicBezTo>
                  <a:cubicBezTo>
                    <a:pt x="14223" y="7878"/>
                    <a:pt x="13600" y="7776"/>
                    <a:pt x="12967" y="7648"/>
                  </a:cubicBezTo>
                  <a:cubicBezTo>
                    <a:pt x="12501" y="7552"/>
                    <a:pt x="12035" y="7439"/>
                    <a:pt x="11561" y="7317"/>
                  </a:cubicBezTo>
                  <a:cubicBezTo>
                    <a:pt x="10919" y="7152"/>
                    <a:pt x="10268" y="6964"/>
                    <a:pt x="9615" y="6752"/>
                  </a:cubicBezTo>
                  <a:cubicBezTo>
                    <a:pt x="9137" y="6600"/>
                    <a:pt x="8657" y="6436"/>
                    <a:pt x="8173" y="6257"/>
                  </a:cubicBezTo>
                  <a:cubicBezTo>
                    <a:pt x="7507" y="6012"/>
                    <a:pt x="6836" y="5732"/>
                    <a:pt x="6158" y="5439"/>
                  </a:cubicBezTo>
                  <a:cubicBezTo>
                    <a:pt x="5669" y="5227"/>
                    <a:pt x="5182" y="5018"/>
                    <a:pt x="4690" y="4779"/>
                  </a:cubicBezTo>
                  <a:cubicBezTo>
                    <a:pt x="4466" y="4675"/>
                    <a:pt x="4245" y="4594"/>
                    <a:pt x="4022" y="4481"/>
                  </a:cubicBezTo>
                  <a:lnTo>
                    <a:pt x="4022" y="4481"/>
                  </a:lnTo>
                  <a:lnTo>
                    <a:pt x="1588" y="5908"/>
                  </a:lnTo>
                  <a:cubicBezTo>
                    <a:pt x="1342" y="6052"/>
                    <a:pt x="1065" y="6124"/>
                    <a:pt x="789" y="6124"/>
                  </a:cubicBezTo>
                  <a:cubicBezTo>
                    <a:pt x="519" y="6124"/>
                    <a:pt x="248" y="6055"/>
                    <a:pt x="5" y="5916"/>
                  </a:cubicBezTo>
                  <a:lnTo>
                    <a:pt x="5" y="5916"/>
                  </a:lnTo>
                  <a:cubicBezTo>
                    <a:pt x="6361" y="9562"/>
                    <a:pt x="12520" y="11400"/>
                    <a:pt x="18110" y="11400"/>
                  </a:cubicBezTo>
                  <a:cubicBezTo>
                    <a:pt x="19095" y="11400"/>
                    <a:pt x="20080" y="11340"/>
                    <a:pt x="21062" y="11221"/>
                  </a:cubicBezTo>
                  <a:cubicBezTo>
                    <a:pt x="21378" y="11182"/>
                    <a:pt x="21680" y="11095"/>
                    <a:pt x="21993" y="11045"/>
                  </a:cubicBezTo>
                  <a:cubicBezTo>
                    <a:pt x="22632" y="10937"/>
                    <a:pt x="23271" y="10845"/>
                    <a:pt x="23889" y="10684"/>
                  </a:cubicBezTo>
                  <a:cubicBezTo>
                    <a:pt x="24253" y="10591"/>
                    <a:pt x="24593" y="10445"/>
                    <a:pt x="24948" y="10334"/>
                  </a:cubicBezTo>
                  <a:cubicBezTo>
                    <a:pt x="25494" y="10161"/>
                    <a:pt x="26050" y="10006"/>
                    <a:pt x="26581" y="9788"/>
                  </a:cubicBezTo>
                  <a:cubicBezTo>
                    <a:pt x="26942" y="9639"/>
                    <a:pt x="27282" y="9439"/>
                    <a:pt x="27638" y="9269"/>
                  </a:cubicBezTo>
                  <a:cubicBezTo>
                    <a:pt x="28133" y="9033"/>
                    <a:pt x="28638" y="8815"/>
                    <a:pt x="29115" y="8537"/>
                  </a:cubicBezTo>
                  <a:cubicBezTo>
                    <a:pt x="32494" y="6567"/>
                    <a:pt x="35169" y="3645"/>
                    <a:pt x="37156"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a:off x="3156475" y="1655725"/>
              <a:ext cx="1524800" cy="2316775"/>
            </a:xfrm>
            <a:custGeom>
              <a:avLst/>
              <a:gdLst/>
              <a:ahLst/>
              <a:cxnLst/>
              <a:rect l="l" t="t" r="r" b="b"/>
              <a:pathLst>
                <a:path w="60992" h="92671" extrusionOk="0">
                  <a:moveTo>
                    <a:pt x="3577" y="0"/>
                  </a:moveTo>
                  <a:cubicBezTo>
                    <a:pt x="2233" y="962"/>
                    <a:pt x="1030" y="2105"/>
                    <a:pt x="1" y="3397"/>
                  </a:cubicBezTo>
                  <a:cubicBezTo>
                    <a:pt x="1066" y="3224"/>
                    <a:pt x="2156" y="3108"/>
                    <a:pt x="3284" y="3108"/>
                  </a:cubicBezTo>
                  <a:cubicBezTo>
                    <a:pt x="8308" y="3108"/>
                    <a:pt x="13928" y="4803"/>
                    <a:pt x="19791" y="8158"/>
                  </a:cubicBezTo>
                  <a:cubicBezTo>
                    <a:pt x="40745" y="20161"/>
                    <a:pt x="57803" y="49472"/>
                    <a:pt x="57818" y="73498"/>
                  </a:cubicBezTo>
                  <a:cubicBezTo>
                    <a:pt x="57824" y="81590"/>
                    <a:pt x="55875" y="88148"/>
                    <a:pt x="52278" y="92670"/>
                  </a:cubicBezTo>
                  <a:cubicBezTo>
                    <a:pt x="53914" y="92404"/>
                    <a:pt x="55505" y="91912"/>
                    <a:pt x="57003" y="91208"/>
                  </a:cubicBezTo>
                  <a:cubicBezTo>
                    <a:pt x="59585" y="86476"/>
                    <a:pt x="60991" y="80504"/>
                    <a:pt x="60985" y="73498"/>
                  </a:cubicBezTo>
                  <a:cubicBezTo>
                    <a:pt x="60970" y="48461"/>
                    <a:pt x="43198" y="17919"/>
                    <a:pt x="21364" y="5412"/>
                  </a:cubicBezTo>
                  <a:cubicBezTo>
                    <a:pt x="15116" y="1836"/>
                    <a:pt x="9081" y="63"/>
                    <a:pt x="3577"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3626150" y="4003200"/>
              <a:ext cx="128150" cy="85850"/>
            </a:xfrm>
            <a:custGeom>
              <a:avLst/>
              <a:gdLst/>
              <a:ahLst/>
              <a:cxnLst/>
              <a:rect l="l" t="t" r="r" b="b"/>
              <a:pathLst>
                <a:path w="5126" h="3434" extrusionOk="0">
                  <a:moveTo>
                    <a:pt x="1875" y="1"/>
                  </a:moveTo>
                  <a:lnTo>
                    <a:pt x="1848" y="16"/>
                  </a:lnTo>
                  <a:lnTo>
                    <a:pt x="1845" y="16"/>
                  </a:lnTo>
                  <a:lnTo>
                    <a:pt x="1048" y="484"/>
                  </a:lnTo>
                  <a:cubicBezTo>
                    <a:pt x="1" y="1099"/>
                    <a:pt x="4" y="2613"/>
                    <a:pt x="1054" y="3219"/>
                  </a:cubicBezTo>
                  <a:cubicBezTo>
                    <a:pt x="1057" y="3219"/>
                    <a:pt x="1060" y="3225"/>
                    <a:pt x="1063" y="3225"/>
                  </a:cubicBezTo>
                  <a:cubicBezTo>
                    <a:pt x="1298" y="3359"/>
                    <a:pt x="1563" y="3434"/>
                    <a:pt x="1832" y="3434"/>
                  </a:cubicBezTo>
                  <a:cubicBezTo>
                    <a:pt x="1838" y="3434"/>
                    <a:pt x="1843" y="3434"/>
                    <a:pt x="1848" y="3434"/>
                  </a:cubicBezTo>
                  <a:cubicBezTo>
                    <a:pt x="1854" y="3434"/>
                    <a:pt x="1859" y="3434"/>
                    <a:pt x="1865" y="3434"/>
                  </a:cubicBezTo>
                  <a:cubicBezTo>
                    <a:pt x="2140" y="3434"/>
                    <a:pt x="2411" y="3359"/>
                    <a:pt x="2648" y="3219"/>
                  </a:cubicBezTo>
                  <a:lnTo>
                    <a:pt x="5126" y="1768"/>
                  </a:lnTo>
                  <a:cubicBezTo>
                    <a:pt x="4299" y="1356"/>
                    <a:pt x="3472" y="959"/>
                    <a:pt x="2633" y="478"/>
                  </a:cubicBezTo>
                  <a:cubicBezTo>
                    <a:pt x="2380" y="332"/>
                    <a:pt x="2132" y="150"/>
                    <a:pt x="1875"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2975450" y="1793700"/>
              <a:ext cx="28300" cy="19875"/>
            </a:xfrm>
            <a:custGeom>
              <a:avLst/>
              <a:gdLst/>
              <a:ahLst/>
              <a:cxnLst/>
              <a:rect l="l" t="t" r="r" b="b"/>
              <a:pathLst>
                <a:path w="1132" h="795" extrusionOk="0">
                  <a:moveTo>
                    <a:pt x="1132" y="1"/>
                  </a:moveTo>
                  <a:lnTo>
                    <a:pt x="1132" y="1"/>
                  </a:lnTo>
                  <a:cubicBezTo>
                    <a:pt x="1091" y="24"/>
                    <a:pt x="1052" y="48"/>
                    <a:pt x="1012" y="73"/>
                  </a:cubicBezTo>
                  <a:lnTo>
                    <a:pt x="1012" y="73"/>
                  </a:lnTo>
                  <a:cubicBezTo>
                    <a:pt x="1034" y="59"/>
                    <a:pt x="1056" y="46"/>
                    <a:pt x="1078" y="33"/>
                  </a:cubicBezTo>
                  <a:lnTo>
                    <a:pt x="1132" y="1"/>
                  </a:lnTo>
                  <a:close/>
                  <a:moveTo>
                    <a:pt x="1012" y="73"/>
                  </a:moveTo>
                  <a:cubicBezTo>
                    <a:pt x="657" y="290"/>
                    <a:pt x="341" y="558"/>
                    <a:pt x="0" y="795"/>
                  </a:cubicBezTo>
                  <a:cubicBezTo>
                    <a:pt x="341" y="558"/>
                    <a:pt x="661" y="293"/>
                    <a:pt x="1012" y="7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2741650" y="2382775"/>
              <a:ext cx="5025" cy="113000"/>
            </a:xfrm>
            <a:custGeom>
              <a:avLst/>
              <a:gdLst/>
              <a:ahLst/>
              <a:cxnLst/>
              <a:rect l="l" t="t" r="r" b="b"/>
              <a:pathLst>
                <a:path w="201" h="4520" extrusionOk="0">
                  <a:moveTo>
                    <a:pt x="1" y="1"/>
                  </a:moveTo>
                  <a:cubicBezTo>
                    <a:pt x="4" y="1486"/>
                    <a:pt x="70" y="2992"/>
                    <a:pt x="201" y="4520"/>
                  </a:cubicBezTo>
                  <a:cubicBezTo>
                    <a:pt x="73" y="2995"/>
                    <a:pt x="4" y="1489"/>
                    <a:pt x="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3004100" y="1773100"/>
              <a:ext cx="34800" cy="20400"/>
            </a:xfrm>
            <a:custGeom>
              <a:avLst/>
              <a:gdLst/>
              <a:ahLst/>
              <a:cxnLst/>
              <a:rect l="l" t="t" r="r" b="b"/>
              <a:pathLst>
                <a:path w="1392" h="816" extrusionOk="0">
                  <a:moveTo>
                    <a:pt x="1391" y="1"/>
                  </a:moveTo>
                  <a:lnTo>
                    <a:pt x="0" y="816"/>
                  </a:lnTo>
                  <a:cubicBezTo>
                    <a:pt x="424" y="571"/>
                    <a:pt x="872" y="380"/>
                    <a:pt x="1311" y="174"/>
                  </a:cubicBezTo>
                  <a:cubicBezTo>
                    <a:pt x="1341" y="120"/>
                    <a:pt x="1362" y="54"/>
                    <a:pt x="1391"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3634150" y="3978650"/>
              <a:ext cx="38900" cy="24950"/>
            </a:xfrm>
            <a:custGeom>
              <a:avLst/>
              <a:gdLst/>
              <a:ahLst/>
              <a:cxnLst/>
              <a:rect l="l" t="t" r="r" b="b"/>
              <a:pathLst>
                <a:path w="1556" h="998" extrusionOk="0">
                  <a:moveTo>
                    <a:pt x="0" y="1"/>
                  </a:moveTo>
                  <a:lnTo>
                    <a:pt x="0" y="1"/>
                  </a:lnTo>
                  <a:cubicBezTo>
                    <a:pt x="29" y="20"/>
                    <a:pt x="58" y="38"/>
                    <a:pt x="87" y="57"/>
                  </a:cubicBezTo>
                  <a:lnTo>
                    <a:pt x="87" y="57"/>
                  </a:lnTo>
                  <a:cubicBezTo>
                    <a:pt x="58" y="38"/>
                    <a:pt x="29" y="19"/>
                    <a:pt x="0" y="1"/>
                  </a:cubicBezTo>
                  <a:close/>
                  <a:moveTo>
                    <a:pt x="87" y="57"/>
                  </a:moveTo>
                  <a:lnTo>
                    <a:pt x="87" y="57"/>
                  </a:lnTo>
                  <a:cubicBezTo>
                    <a:pt x="567" y="370"/>
                    <a:pt x="1041" y="708"/>
                    <a:pt x="1525" y="998"/>
                  </a:cubicBezTo>
                  <a:lnTo>
                    <a:pt x="1555" y="980"/>
                  </a:lnTo>
                  <a:cubicBezTo>
                    <a:pt x="1062" y="687"/>
                    <a:pt x="574" y="372"/>
                    <a:pt x="87" y="5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3274825" y="3664050"/>
              <a:ext cx="41375" cy="46600"/>
            </a:xfrm>
            <a:custGeom>
              <a:avLst/>
              <a:gdLst/>
              <a:ahLst/>
              <a:cxnLst/>
              <a:rect l="l" t="t" r="r" b="b"/>
              <a:pathLst>
                <a:path w="1655" h="1864" extrusionOk="0">
                  <a:moveTo>
                    <a:pt x="1" y="0"/>
                  </a:moveTo>
                  <a:cubicBezTo>
                    <a:pt x="550" y="627"/>
                    <a:pt x="1090" y="1260"/>
                    <a:pt x="1654" y="1863"/>
                  </a:cubicBezTo>
                  <a:cubicBezTo>
                    <a:pt x="1090" y="1260"/>
                    <a:pt x="550" y="624"/>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3194600" y="3567350"/>
              <a:ext cx="39500" cy="50075"/>
            </a:xfrm>
            <a:custGeom>
              <a:avLst/>
              <a:gdLst/>
              <a:ahLst/>
              <a:cxnLst/>
              <a:rect l="l" t="t" r="r" b="b"/>
              <a:pathLst>
                <a:path w="1580" h="2003" extrusionOk="0">
                  <a:moveTo>
                    <a:pt x="1580" y="2003"/>
                  </a:moveTo>
                  <a:cubicBezTo>
                    <a:pt x="1040" y="1352"/>
                    <a:pt x="523" y="672"/>
                    <a:pt x="1" y="0"/>
                  </a:cubicBezTo>
                  <a:cubicBezTo>
                    <a:pt x="523" y="672"/>
                    <a:pt x="1040" y="1352"/>
                    <a:pt x="1580" y="200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7"/>
            <p:cNvSpPr/>
            <p:nvPr/>
          </p:nvSpPr>
          <p:spPr>
            <a:xfrm>
              <a:off x="3753225" y="4047375"/>
              <a:ext cx="16750" cy="8100"/>
            </a:xfrm>
            <a:custGeom>
              <a:avLst/>
              <a:gdLst/>
              <a:ahLst/>
              <a:cxnLst/>
              <a:rect l="l" t="t" r="r" b="b"/>
              <a:pathLst>
                <a:path w="670" h="324" extrusionOk="0">
                  <a:moveTo>
                    <a:pt x="43" y="1"/>
                  </a:moveTo>
                  <a:lnTo>
                    <a:pt x="1" y="25"/>
                  </a:lnTo>
                  <a:cubicBezTo>
                    <a:pt x="225" y="138"/>
                    <a:pt x="446" y="219"/>
                    <a:pt x="670" y="323"/>
                  </a:cubicBezTo>
                  <a:cubicBezTo>
                    <a:pt x="461" y="225"/>
                    <a:pt x="252" y="102"/>
                    <a:pt x="43" y="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7"/>
            <p:cNvSpPr/>
            <p:nvPr/>
          </p:nvSpPr>
          <p:spPr>
            <a:xfrm>
              <a:off x="3119550" y="3465250"/>
              <a:ext cx="37100" cy="53075"/>
            </a:xfrm>
            <a:custGeom>
              <a:avLst/>
              <a:gdLst/>
              <a:ahLst/>
              <a:cxnLst/>
              <a:rect l="l" t="t" r="r" b="b"/>
              <a:pathLst>
                <a:path w="1484" h="2123" extrusionOk="0">
                  <a:moveTo>
                    <a:pt x="1484" y="2123"/>
                  </a:moveTo>
                  <a:cubicBezTo>
                    <a:pt x="973" y="1430"/>
                    <a:pt x="493" y="711"/>
                    <a:pt x="0" y="1"/>
                  </a:cubicBezTo>
                  <a:cubicBezTo>
                    <a:pt x="493" y="711"/>
                    <a:pt x="973" y="1430"/>
                    <a:pt x="1484" y="2123"/>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7"/>
            <p:cNvSpPr/>
            <p:nvPr/>
          </p:nvSpPr>
          <p:spPr>
            <a:xfrm>
              <a:off x="3447575" y="3837250"/>
              <a:ext cx="44875" cy="38975"/>
            </a:xfrm>
            <a:custGeom>
              <a:avLst/>
              <a:gdLst/>
              <a:ahLst/>
              <a:cxnLst/>
              <a:rect l="l" t="t" r="r" b="b"/>
              <a:pathLst>
                <a:path w="1795" h="1559" extrusionOk="0">
                  <a:moveTo>
                    <a:pt x="1795" y="1559"/>
                  </a:moveTo>
                  <a:cubicBezTo>
                    <a:pt x="1189" y="1063"/>
                    <a:pt x="598" y="526"/>
                    <a:pt x="1" y="0"/>
                  </a:cubicBezTo>
                  <a:cubicBezTo>
                    <a:pt x="598" y="526"/>
                    <a:pt x="1189" y="1063"/>
                    <a:pt x="1795" y="1559"/>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7"/>
            <p:cNvSpPr/>
            <p:nvPr/>
          </p:nvSpPr>
          <p:spPr>
            <a:xfrm>
              <a:off x="2751650" y="2536575"/>
              <a:ext cx="9350" cy="74650"/>
            </a:xfrm>
            <a:custGeom>
              <a:avLst/>
              <a:gdLst/>
              <a:ahLst/>
              <a:cxnLst/>
              <a:rect l="l" t="t" r="r" b="b"/>
              <a:pathLst>
                <a:path w="374" h="2986" extrusionOk="0">
                  <a:moveTo>
                    <a:pt x="374" y="2985"/>
                  </a:moveTo>
                  <a:cubicBezTo>
                    <a:pt x="212" y="1982"/>
                    <a:pt x="114" y="994"/>
                    <a:pt x="1" y="0"/>
                  </a:cubicBezTo>
                  <a:cubicBezTo>
                    <a:pt x="114" y="994"/>
                    <a:pt x="212" y="1982"/>
                    <a:pt x="374" y="298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3539375" y="3912325"/>
              <a:ext cx="46350" cy="34725"/>
            </a:xfrm>
            <a:custGeom>
              <a:avLst/>
              <a:gdLst/>
              <a:ahLst/>
              <a:cxnLst/>
              <a:rect l="l" t="t" r="r" b="b"/>
              <a:pathLst>
                <a:path w="1854" h="1389" extrusionOk="0">
                  <a:moveTo>
                    <a:pt x="1854" y="1388"/>
                  </a:moveTo>
                  <a:cubicBezTo>
                    <a:pt x="1227" y="949"/>
                    <a:pt x="615" y="469"/>
                    <a:pt x="0" y="0"/>
                  </a:cubicBezTo>
                  <a:cubicBezTo>
                    <a:pt x="615" y="469"/>
                    <a:pt x="1227" y="949"/>
                    <a:pt x="1854" y="138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3049850" y="3358625"/>
              <a:ext cx="34425" cy="55525"/>
            </a:xfrm>
            <a:custGeom>
              <a:avLst/>
              <a:gdLst/>
              <a:ahLst/>
              <a:cxnLst/>
              <a:rect l="l" t="t" r="r" b="b"/>
              <a:pathLst>
                <a:path w="1377" h="2221" extrusionOk="0">
                  <a:moveTo>
                    <a:pt x="1376" y="2221"/>
                  </a:moveTo>
                  <a:cubicBezTo>
                    <a:pt x="902" y="1493"/>
                    <a:pt x="457" y="743"/>
                    <a:pt x="0" y="0"/>
                  </a:cubicBezTo>
                  <a:cubicBezTo>
                    <a:pt x="457" y="743"/>
                    <a:pt x="902" y="1493"/>
                    <a:pt x="1376" y="222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3359225" y="3754275"/>
              <a:ext cx="43225" cy="42925"/>
            </a:xfrm>
            <a:custGeom>
              <a:avLst/>
              <a:gdLst/>
              <a:ahLst/>
              <a:cxnLst/>
              <a:rect l="l" t="t" r="r" b="b"/>
              <a:pathLst>
                <a:path w="1729" h="1717" extrusionOk="0">
                  <a:moveTo>
                    <a:pt x="1" y="0"/>
                  </a:moveTo>
                  <a:lnTo>
                    <a:pt x="1" y="0"/>
                  </a:lnTo>
                  <a:cubicBezTo>
                    <a:pt x="574" y="579"/>
                    <a:pt x="1141" y="1164"/>
                    <a:pt x="1729" y="1717"/>
                  </a:cubicBezTo>
                  <a:cubicBezTo>
                    <a:pt x="1141" y="1164"/>
                    <a:pt x="574" y="576"/>
                    <a:pt x="1" y="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2798150" y="2780150"/>
              <a:ext cx="17775" cy="65600"/>
            </a:xfrm>
            <a:custGeom>
              <a:avLst/>
              <a:gdLst/>
              <a:ahLst/>
              <a:cxnLst/>
              <a:rect l="l" t="t" r="r" b="b"/>
              <a:pathLst>
                <a:path w="711" h="2624" extrusionOk="0">
                  <a:moveTo>
                    <a:pt x="711" y="2624"/>
                  </a:moveTo>
                  <a:cubicBezTo>
                    <a:pt x="445" y="1749"/>
                    <a:pt x="233" y="875"/>
                    <a:pt x="0" y="0"/>
                  </a:cubicBezTo>
                  <a:cubicBezTo>
                    <a:pt x="233" y="875"/>
                    <a:pt x="445" y="1749"/>
                    <a:pt x="711" y="2624"/>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2986050" y="3248025"/>
              <a:ext cx="31500" cy="57700"/>
            </a:xfrm>
            <a:custGeom>
              <a:avLst/>
              <a:gdLst/>
              <a:ahLst/>
              <a:cxnLst/>
              <a:rect l="l" t="t" r="r" b="b"/>
              <a:pathLst>
                <a:path w="1260" h="2308" extrusionOk="0">
                  <a:moveTo>
                    <a:pt x="1260" y="2308"/>
                  </a:moveTo>
                  <a:cubicBezTo>
                    <a:pt x="821" y="1550"/>
                    <a:pt x="418" y="774"/>
                    <a:pt x="0" y="1"/>
                  </a:cubicBezTo>
                  <a:cubicBezTo>
                    <a:pt x="418" y="774"/>
                    <a:pt x="821" y="1550"/>
                    <a:pt x="1260" y="2308"/>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2770675" y="2660225"/>
              <a:ext cx="13600" cy="68000"/>
            </a:xfrm>
            <a:custGeom>
              <a:avLst/>
              <a:gdLst/>
              <a:ahLst/>
              <a:cxnLst/>
              <a:rect l="l" t="t" r="r" b="b"/>
              <a:pathLst>
                <a:path w="544" h="2720" extrusionOk="0">
                  <a:moveTo>
                    <a:pt x="544" y="2720"/>
                  </a:moveTo>
                  <a:cubicBezTo>
                    <a:pt x="329" y="1809"/>
                    <a:pt x="174" y="905"/>
                    <a:pt x="1" y="0"/>
                  </a:cubicBezTo>
                  <a:cubicBezTo>
                    <a:pt x="174" y="905"/>
                    <a:pt x="329" y="1809"/>
                    <a:pt x="544" y="2720"/>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2833875" y="2899250"/>
              <a:ext cx="21750" cy="63900"/>
            </a:xfrm>
            <a:custGeom>
              <a:avLst/>
              <a:gdLst/>
              <a:ahLst/>
              <a:cxnLst/>
              <a:rect l="l" t="t" r="r" b="b"/>
              <a:pathLst>
                <a:path w="870" h="2556" extrusionOk="0">
                  <a:moveTo>
                    <a:pt x="870" y="2555"/>
                  </a:moveTo>
                  <a:cubicBezTo>
                    <a:pt x="553" y="1704"/>
                    <a:pt x="287" y="851"/>
                    <a:pt x="1" y="0"/>
                  </a:cubicBezTo>
                  <a:cubicBezTo>
                    <a:pt x="287" y="851"/>
                    <a:pt x="553" y="1704"/>
                    <a:pt x="870" y="2555"/>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2877550" y="3017675"/>
              <a:ext cx="25150" cy="61725"/>
            </a:xfrm>
            <a:custGeom>
              <a:avLst/>
              <a:gdLst/>
              <a:ahLst/>
              <a:cxnLst/>
              <a:rect l="l" t="t" r="r" b="b"/>
              <a:pathLst>
                <a:path w="1006" h="2469" extrusionOk="0">
                  <a:moveTo>
                    <a:pt x="0" y="0"/>
                  </a:moveTo>
                  <a:cubicBezTo>
                    <a:pt x="235" y="584"/>
                    <a:pt x="462" y="1168"/>
                    <a:pt x="702" y="1751"/>
                  </a:cubicBezTo>
                  <a:lnTo>
                    <a:pt x="702" y="1751"/>
                  </a:lnTo>
                  <a:cubicBezTo>
                    <a:pt x="463" y="1169"/>
                    <a:pt x="237" y="584"/>
                    <a:pt x="0" y="0"/>
                  </a:cubicBezTo>
                  <a:close/>
                  <a:moveTo>
                    <a:pt x="702" y="1751"/>
                  </a:moveTo>
                  <a:lnTo>
                    <a:pt x="702" y="1751"/>
                  </a:lnTo>
                  <a:cubicBezTo>
                    <a:pt x="801" y="1991"/>
                    <a:pt x="902" y="2230"/>
                    <a:pt x="1006" y="2469"/>
                  </a:cubicBezTo>
                  <a:cubicBezTo>
                    <a:pt x="902" y="2230"/>
                    <a:pt x="801" y="1990"/>
                    <a:pt x="702" y="1751"/>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2928575" y="3134450"/>
              <a:ext cx="28250" cy="59425"/>
            </a:xfrm>
            <a:custGeom>
              <a:avLst/>
              <a:gdLst/>
              <a:ahLst/>
              <a:cxnLst/>
              <a:rect l="l" t="t" r="r" b="b"/>
              <a:pathLst>
                <a:path w="1130" h="2377" extrusionOk="0">
                  <a:moveTo>
                    <a:pt x="1129" y="2377"/>
                  </a:moveTo>
                  <a:cubicBezTo>
                    <a:pt x="732" y="1591"/>
                    <a:pt x="374" y="795"/>
                    <a:pt x="1" y="1"/>
                  </a:cubicBezTo>
                  <a:cubicBezTo>
                    <a:pt x="374" y="795"/>
                    <a:pt x="732" y="1591"/>
                    <a:pt x="1129" y="2377"/>
                  </a:cubicBezTo>
                  <a:close/>
                </a:path>
              </a:pathLst>
            </a:custGeom>
            <a:solidFill>
              <a:schemeClr val="lt2"/>
            </a:solidFill>
            <a:ln>
              <a:noFill/>
            </a:ln>
            <a:effectLst>
              <a:outerShdw blurRad="85725" algn="bl" rotWithShape="0">
                <a:schemeClr val="lt2">
                  <a:alpha val="5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图片 1">
            <a:extLst>
              <a:ext uri="{FF2B5EF4-FFF2-40B4-BE49-F238E27FC236}">
                <a16:creationId xmlns:a16="http://schemas.microsoft.com/office/drawing/2014/main" id="{19FCFC24-5C0E-872F-C26D-C2470A6A39A0}"/>
              </a:ext>
            </a:extLst>
          </p:cNvPr>
          <p:cNvPicPr>
            <a:picLocks noChangeAspect="1"/>
          </p:cNvPicPr>
          <p:nvPr/>
        </p:nvPicPr>
        <p:blipFill>
          <a:blip r:embed="rId3"/>
          <a:stretch>
            <a:fillRect/>
          </a:stretch>
        </p:blipFill>
        <p:spPr>
          <a:xfrm>
            <a:off x="5059837" y="1186223"/>
            <a:ext cx="4028843" cy="37154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Web3 Architecture Thesis by Slidesgo">
  <a:themeElements>
    <a:clrScheme name="Simple Light">
      <a:dk1>
        <a:srgbClr val="FFFFFF"/>
      </a:dk1>
      <a:lt1>
        <a:srgbClr val="FADD5C"/>
      </a:lt1>
      <a:dk2>
        <a:srgbClr val="40A895"/>
      </a:dk2>
      <a:lt2>
        <a:srgbClr val="D55D7A"/>
      </a:lt2>
      <a:accent1>
        <a:srgbClr val="1E71D8"/>
      </a:accent1>
      <a:accent2>
        <a:srgbClr val="031D41"/>
      </a:accent2>
      <a:accent3>
        <a:srgbClr val="000000"/>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307</TotalTime>
  <Words>804</Words>
  <Application>Microsoft Office PowerPoint</Application>
  <PresentationFormat>全屏显示(16:9)</PresentationFormat>
  <Paragraphs>137</Paragraphs>
  <Slides>16</Slides>
  <Notes>16</Notes>
  <HiddenSlides>2</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16</vt:i4>
      </vt:variant>
    </vt:vector>
  </HeadingPairs>
  <TitlesOfParts>
    <vt:vector size="26" baseType="lpstr">
      <vt:lpstr>宋体</vt:lpstr>
      <vt:lpstr>Helvetica</vt:lpstr>
      <vt:lpstr>Bebas Neue</vt:lpstr>
      <vt:lpstr>Roboto Condensed Light</vt:lpstr>
      <vt:lpstr>Microsoft YaHei</vt:lpstr>
      <vt:lpstr>Red Hat Text</vt:lpstr>
      <vt:lpstr>Audiowide</vt:lpstr>
      <vt:lpstr>Arial</vt:lpstr>
      <vt:lpstr>幼圆</vt:lpstr>
      <vt:lpstr>Web3 Architecture Thesis by Slidesgo</vt:lpstr>
      <vt:lpstr>CryptoShield</vt:lpstr>
      <vt:lpstr>1. 痛点 </vt:lpstr>
      <vt:lpstr>1. 痛点 </vt:lpstr>
      <vt:lpstr>TEMPLATE WITH WORDART</vt:lpstr>
      <vt:lpstr>PowerPoint 演示文稿</vt:lpstr>
      <vt:lpstr>Static Analysis</vt:lpstr>
      <vt:lpstr>Web2 verification</vt:lpstr>
      <vt:lpstr>3. CryptoShield</vt:lpstr>
      <vt:lpstr>3. CryptoShield</vt:lpstr>
      <vt:lpstr>二次签名</vt:lpstr>
      <vt:lpstr>PowerPoint 演示文稿</vt:lpstr>
      <vt:lpstr>—展示demo </vt:lpstr>
      <vt:lpstr>后续迭代的全部路线以及未来影响</vt:lpstr>
      <vt:lpstr>4. 后续迭代的全部路线以及未来影响</vt:lpstr>
      <vt:lpstr>QA环节 </vt:lpstr>
      <vt:lpstr>谢谢大家</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CryptoShield</dc:title>
  <cp:lastModifiedBy>方彦 施</cp:lastModifiedBy>
  <cp:revision>46</cp:revision>
  <dcterms:modified xsi:type="dcterms:W3CDTF">2024-10-14T17:40:57Z</dcterms:modified>
</cp:coreProperties>
</file>